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49"/>
  </p:notesMasterIdLst>
  <p:sldIdLst>
    <p:sldId id="256" r:id="rId5"/>
    <p:sldId id="286" r:id="rId6"/>
    <p:sldId id="292" r:id="rId7"/>
    <p:sldId id="257" r:id="rId8"/>
    <p:sldId id="258" r:id="rId9"/>
    <p:sldId id="259" r:id="rId10"/>
    <p:sldId id="293" r:id="rId11"/>
    <p:sldId id="260" r:id="rId12"/>
    <p:sldId id="294" r:id="rId13"/>
    <p:sldId id="269" r:id="rId14"/>
    <p:sldId id="295" r:id="rId15"/>
    <p:sldId id="261" r:id="rId16"/>
    <p:sldId id="296" r:id="rId17"/>
    <p:sldId id="270" r:id="rId18"/>
    <p:sldId id="297" r:id="rId19"/>
    <p:sldId id="271" r:id="rId20"/>
    <p:sldId id="298" r:id="rId21"/>
    <p:sldId id="272" r:id="rId22"/>
    <p:sldId id="299" r:id="rId23"/>
    <p:sldId id="273" r:id="rId24"/>
    <p:sldId id="290" r:id="rId25"/>
    <p:sldId id="266" r:id="rId26"/>
    <p:sldId id="279" r:id="rId27"/>
    <p:sldId id="274" r:id="rId28"/>
    <p:sldId id="300" r:id="rId29"/>
    <p:sldId id="275" r:id="rId30"/>
    <p:sldId id="278" r:id="rId31"/>
    <p:sldId id="276" r:id="rId32"/>
    <p:sldId id="301" r:id="rId33"/>
    <p:sldId id="277" r:id="rId34"/>
    <p:sldId id="285" r:id="rId35"/>
    <p:sldId id="267" r:id="rId36"/>
    <p:sldId id="287" r:id="rId37"/>
    <p:sldId id="280" r:id="rId38"/>
    <p:sldId id="302" r:id="rId39"/>
    <p:sldId id="288" r:id="rId40"/>
    <p:sldId id="289" r:id="rId41"/>
    <p:sldId id="303" r:id="rId42"/>
    <p:sldId id="304" r:id="rId43"/>
    <p:sldId id="281" r:id="rId44"/>
    <p:sldId id="282" r:id="rId45"/>
    <p:sldId id="283" r:id="rId46"/>
    <p:sldId id="284" r:id="rId47"/>
    <p:sldId id="26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6BAD63B-C327-4FD4-96C7-B953E1F0D748}">
          <p14:sldIdLst>
            <p14:sldId id="256"/>
            <p14:sldId id="286"/>
            <p14:sldId id="292"/>
            <p14:sldId id="257"/>
          </p14:sldIdLst>
        </p14:section>
        <p14:section name="Untitled Section" id="{2E6CA259-6FFD-493B-A7B7-48FEF92EFD74}">
          <p14:sldIdLst>
            <p14:sldId id="258"/>
            <p14:sldId id="259"/>
            <p14:sldId id="293"/>
            <p14:sldId id="260"/>
            <p14:sldId id="294"/>
            <p14:sldId id="269"/>
            <p14:sldId id="295"/>
            <p14:sldId id="261"/>
            <p14:sldId id="296"/>
            <p14:sldId id="270"/>
            <p14:sldId id="297"/>
            <p14:sldId id="271"/>
            <p14:sldId id="298"/>
            <p14:sldId id="272"/>
            <p14:sldId id="299"/>
            <p14:sldId id="273"/>
            <p14:sldId id="290"/>
            <p14:sldId id="266"/>
            <p14:sldId id="279"/>
            <p14:sldId id="274"/>
            <p14:sldId id="300"/>
            <p14:sldId id="275"/>
            <p14:sldId id="278"/>
            <p14:sldId id="276"/>
            <p14:sldId id="301"/>
            <p14:sldId id="277"/>
            <p14:sldId id="285"/>
            <p14:sldId id="267"/>
            <p14:sldId id="287"/>
            <p14:sldId id="280"/>
            <p14:sldId id="302"/>
            <p14:sldId id="288"/>
            <p14:sldId id="289"/>
            <p14:sldId id="303"/>
            <p14:sldId id="304"/>
            <p14:sldId id="281"/>
            <p14:sldId id="282"/>
            <p14:sldId id="283"/>
            <p14:sldId id="28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62651" autoAdjust="0"/>
  </p:normalViewPr>
  <p:slideViewPr>
    <p:cSldViewPr snapToGrid="0">
      <p:cViewPr varScale="1">
        <p:scale>
          <a:sx n="125" d="100"/>
          <a:sy n="125" d="100"/>
        </p:scale>
        <p:origin x="360" y="34"/>
      </p:cViewPr>
      <p:guideLst/>
    </p:cSldViewPr>
  </p:slideViewPr>
  <p:outlineViewPr>
    <p:cViewPr>
      <p:scale>
        <a:sx n="33" d="100"/>
        <a:sy n="33" d="100"/>
      </p:scale>
      <p:origin x="0" y="-252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image" Target="../media/image32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image" Target="../media/image53.e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openxmlformats.org/officeDocument/2006/relationships/image" Target="../media/image62.emf"/><Relationship Id="rId7" Type="http://schemas.openxmlformats.org/officeDocument/2006/relationships/image" Target="../media/image66.emf"/><Relationship Id="rId2" Type="http://schemas.openxmlformats.org/officeDocument/2006/relationships/image" Target="../media/image61.emf"/><Relationship Id="rId1" Type="http://schemas.openxmlformats.org/officeDocument/2006/relationships/image" Target="../media/image60.emf"/><Relationship Id="rId6" Type="http://schemas.openxmlformats.org/officeDocument/2006/relationships/image" Target="../media/image65.emf"/><Relationship Id="rId5" Type="http://schemas.openxmlformats.org/officeDocument/2006/relationships/image" Target="../media/image64.emf"/><Relationship Id="rId10" Type="http://schemas.openxmlformats.org/officeDocument/2006/relationships/image" Target="../media/image69.emf"/><Relationship Id="rId4" Type="http://schemas.openxmlformats.org/officeDocument/2006/relationships/image" Target="../media/image63.emf"/><Relationship Id="rId9" Type="http://schemas.openxmlformats.org/officeDocument/2006/relationships/image" Target="../media/image6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28DB0-09F6-4366-A211-0FA9A757C8BD}" type="datetimeFigureOut">
              <a:rPr lang="en-ZA" smtClean="0"/>
              <a:t>2018/11/05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DCE8F5-1341-475C-BF40-2E24D91E805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06497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 to my presentation, I’m Abdelhak NEZZARI from SAP, I will present my data science project, in which I studied the questions similarities using ‘Quora data set’,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CE8F5-1341-475C-BF40-2E24D91E8058}" type="slidenum">
              <a:rPr lang="en-ZA" smtClean="0"/>
              <a:t>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69616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agenda will be:</a:t>
            </a:r>
          </a:p>
          <a:p>
            <a:r>
              <a:rPr lang="en-US" dirty="0"/>
              <a:t>I will start by saying something about Quora and its challenge </a:t>
            </a:r>
          </a:p>
          <a:p>
            <a:r>
              <a:rPr lang="en-US" dirty="0"/>
              <a:t>Then, how to proceed and solve it</a:t>
            </a:r>
          </a:p>
          <a:p>
            <a:r>
              <a:rPr lang="en-US" dirty="0"/>
              <a:t>I will present some data exploration on the original data set</a:t>
            </a:r>
          </a:p>
          <a:p>
            <a:r>
              <a:rPr lang="en-US" dirty="0"/>
              <a:t>Then, data cleaning</a:t>
            </a:r>
          </a:p>
          <a:p>
            <a:r>
              <a:rPr lang="en-US" dirty="0"/>
              <a:t>After, I will talk about features extractions from the sentences of the questions</a:t>
            </a:r>
          </a:p>
          <a:p>
            <a:r>
              <a:rPr lang="en-US" dirty="0"/>
              <a:t>Features like:</a:t>
            </a:r>
          </a:p>
          <a:p>
            <a:pPr marL="171450" indent="-171450">
              <a:buFontTx/>
              <a:buChar char="-"/>
            </a:pPr>
            <a:r>
              <a:rPr lang="en-US" dirty="0"/>
              <a:t>..</a:t>
            </a:r>
          </a:p>
          <a:p>
            <a:pPr marL="0" indent="0">
              <a:buFontTx/>
              <a:buNone/>
            </a:pPr>
            <a:r>
              <a:rPr lang="en-US" dirty="0"/>
              <a:t>I will apply  some machine learning models on the calculated features</a:t>
            </a:r>
          </a:p>
          <a:p>
            <a:pPr marL="0" indent="0">
              <a:buFontTx/>
              <a:buNone/>
            </a:pPr>
            <a:r>
              <a:rPr lang="en-US" dirty="0"/>
              <a:t>I will continue with another alternative which does not need to calculated, I will use deep learning using </a:t>
            </a:r>
            <a:r>
              <a:rPr lang="en-US" dirty="0" err="1"/>
              <a:t>Keras</a:t>
            </a:r>
            <a:r>
              <a:rPr lang="en-US" dirty="0"/>
              <a:t> library,</a:t>
            </a:r>
          </a:p>
          <a:p>
            <a:pPr marL="0" indent="0">
              <a:buFontTx/>
              <a:buNone/>
            </a:pPr>
            <a:r>
              <a:rPr lang="en-US" dirty="0"/>
              <a:t>I will not talk about autoencoders which are part of my project,</a:t>
            </a:r>
          </a:p>
          <a:p>
            <a:pPr marL="0" indent="0">
              <a:buFontTx/>
              <a:buNone/>
            </a:pPr>
            <a:r>
              <a:rPr lang="en-US" dirty="0"/>
              <a:t>At the end, if there are remaining time, I will show you a Shiny application where I tried to integrate some parts of the project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CE8F5-1341-475C-BF40-2E24D91E8058}" type="slidenum">
              <a:rPr kumimoji="0" lang="en-Z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Z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0018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prepare the data to the next step, we need to clean the word vocabulary in the data set, the different steps are mentioned here:</a:t>
            </a:r>
          </a:p>
          <a:p>
            <a:r>
              <a:rPr lang="en-US" dirty="0"/>
              <a:t>Convert all letters of words to lower case, so that we have uniformed way of writing the words</a:t>
            </a:r>
          </a:p>
          <a:p>
            <a:r>
              <a:rPr lang="en-US" dirty="0"/>
              <a:t>Introduce a space between the non-ascii characters, as every character is a word,</a:t>
            </a:r>
          </a:p>
          <a:p>
            <a:r>
              <a:rPr lang="en-US" dirty="0"/>
              <a:t>Replace apostrophes , remove brackets and punctuations.</a:t>
            </a:r>
          </a:p>
          <a:p>
            <a:r>
              <a:rPr lang="en-US" dirty="0"/>
              <a:t>Important thing to mention, is that we are keeping as much as possible of the words, as we are dealing with the semantics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CE8F5-1341-475C-BF40-2E24D91E8058}" type="slidenum">
              <a:rPr lang="en-ZA" smtClean="0"/>
              <a:t>12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967046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agenda will be:</a:t>
            </a:r>
          </a:p>
          <a:p>
            <a:r>
              <a:rPr lang="en-US" dirty="0"/>
              <a:t>I will start by saying something about Quora and its challenge </a:t>
            </a:r>
          </a:p>
          <a:p>
            <a:r>
              <a:rPr lang="en-US" dirty="0"/>
              <a:t>Then, how to proceed and solve it</a:t>
            </a:r>
          </a:p>
          <a:p>
            <a:r>
              <a:rPr lang="en-US" dirty="0"/>
              <a:t>I will present some data exploration on the original data set</a:t>
            </a:r>
          </a:p>
          <a:p>
            <a:r>
              <a:rPr lang="en-US" dirty="0"/>
              <a:t>Then, data cleaning</a:t>
            </a:r>
          </a:p>
          <a:p>
            <a:r>
              <a:rPr lang="en-US" dirty="0"/>
              <a:t>After, I will talk about features extractions from the sentences of the questions</a:t>
            </a:r>
          </a:p>
          <a:p>
            <a:r>
              <a:rPr lang="en-US" dirty="0"/>
              <a:t>Features like:</a:t>
            </a:r>
          </a:p>
          <a:p>
            <a:pPr marL="171450" indent="-171450">
              <a:buFontTx/>
              <a:buChar char="-"/>
            </a:pPr>
            <a:r>
              <a:rPr lang="en-US" dirty="0"/>
              <a:t>..</a:t>
            </a:r>
          </a:p>
          <a:p>
            <a:pPr marL="0" indent="0">
              <a:buFontTx/>
              <a:buNone/>
            </a:pPr>
            <a:r>
              <a:rPr lang="en-US" dirty="0"/>
              <a:t>I will apply  some machine learning models on the calculated features</a:t>
            </a:r>
          </a:p>
          <a:p>
            <a:pPr marL="0" indent="0">
              <a:buFontTx/>
              <a:buNone/>
            </a:pPr>
            <a:r>
              <a:rPr lang="en-US" dirty="0"/>
              <a:t>I will continue with another alternative which does not need to calculated, I will use deep learning using </a:t>
            </a:r>
            <a:r>
              <a:rPr lang="en-US" dirty="0" err="1"/>
              <a:t>Keras</a:t>
            </a:r>
            <a:r>
              <a:rPr lang="en-US" dirty="0"/>
              <a:t> library,</a:t>
            </a:r>
          </a:p>
          <a:p>
            <a:pPr marL="0" indent="0">
              <a:buFontTx/>
              <a:buNone/>
            </a:pPr>
            <a:r>
              <a:rPr lang="en-US" dirty="0"/>
              <a:t>I will not talk about autoencoders which are part of my project,</a:t>
            </a:r>
          </a:p>
          <a:p>
            <a:pPr marL="0" indent="0">
              <a:buFontTx/>
              <a:buNone/>
            </a:pPr>
            <a:r>
              <a:rPr lang="en-US" dirty="0"/>
              <a:t>At the end, if there are remaining time, I will show you a Shiny application where I tried to integrate some parts of the project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CE8F5-1341-475C-BF40-2E24D91E8058}" type="slidenum">
              <a:rPr kumimoji="0" lang="en-Z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Z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7822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CE8F5-1341-475C-BF40-2E24D91E8058}" type="slidenum">
              <a:rPr lang="en-ZA" smtClean="0"/>
              <a:t>14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4989930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agenda will be:</a:t>
            </a:r>
          </a:p>
          <a:p>
            <a:r>
              <a:rPr lang="en-US" dirty="0"/>
              <a:t>I will start by saying something about Quora and its challenge </a:t>
            </a:r>
          </a:p>
          <a:p>
            <a:r>
              <a:rPr lang="en-US" dirty="0"/>
              <a:t>Then, how to proceed and solve it</a:t>
            </a:r>
          </a:p>
          <a:p>
            <a:r>
              <a:rPr lang="en-US" dirty="0"/>
              <a:t>I will present some data exploration on the original data set</a:t>
            </a:r>
          </a:p>
          <a:p>
            <a:r>
              <a:rPr lang="en-US" dirty="0"/>
              <a:t>Then, data cleaning</a:t>
            </a:r>
          </a:p>
          <a:p>
            <a:r>
              <a:rPr lang="en-US" dirty="0"/>
              <a:t>After, I will talk about features extractions from the sentences of the questions</a:t>
            </a:r>
          </a:p>
          <a:p>
            <a:r>
              <a:rPr lang="en-US" dirty="0"/>
              <a:t>Features like:</a:t>
            </a:r>
          </a:p>
          <a:p>
            <a:pPr marL="171450" indent="-171450">
              <a:buFontTx/>
              <a:buChar char="-"/>
            </a:pPr>
            <a:r>
              <a:rPr lang="en-US" dirty="0"/>
              <a:t>..</a:t>
            </a:r>
          </a:p>
          <a:p>
            <a:pPr marL="0" indent="0">
              <a:buFontTx/>
              <a:buNone/>
            </a:pPr>
            <a:r>
              <a:rPr lang="en-US" dirty="0"/>
              <a:t>I will apply  some machine learning models on the calculated features</a:t>
            </a:r>
          </a:p>
          <a:p>
            <a:pPr marL="0" indent="0">
              <a:buFontTx/>
              <a:buNone/>
            </a:pPr>
            <a:r>
              <a:rPr lang="en-US" dirty="0"/>
              <a:t>I will continue with another alternative which does not need to calculated, I will use deep learning using </a:t>
            </a:r>
            <a:r>
              <a:rPr lang="en-US" dirty="0" err="1"/>
              <a:t>Keras</a:t>
            </a:r>
            <a:r>
              <a:rPr lang="en-US" dirty="0"/>
              <a:t> library,</a:t>
            </a:r>
          </a:p>
          <a:p>
            <a:pPr marL="0" indent="0">
              <a:buFontTx/>
              <a:buNone/>
            </a:pPr>
            <a:r>
              <a:rPr lang="en-US" dirty="0"/>
              <a:t>I will not talk about autoencoders which are part of my project,</a:t>
            </a:r>
          </a:p>
          <a:p>
            <a:pPr marL="0" indent="0">
              <a:buFontTx/>
              <a:buNone/>
            </a:pPr>
            <a:r>
              <a:rPr lang="en-US" dirty="0"/>
              <a:t>At the end, if there are remaining time, I will show you a Shiny application where I tried to integrate some parts of the project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CE8F5-1341-475C-BF40-2E24D91E8058}" type="slidenum">
              <a:rPr kumimoji="0" lang="en-Z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Z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39889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agenda will be:</a:t>
            </a:r>
          </a:p>
          <a:p>
            <a:r>
              <a:rPr lang="en-US" dirty="0"/>
              <a:t>I will start by saying something about Quora and its challenge </a:t>
            </a:r>
          </a:p>
          <a:p>
            <a:r>
              <a:rPr lang="en-US" dirty="0"/>
              <a:t>Then, how to proceed and solve it</a:t>
            </a:r>
          </a:p>
          <a:p>
            <a:r>
              <a:rPr lang="en-US" dirty="0"/>
              <a:t>I will present some data exploration on the original data set</a:t>
            </a:r>
          </a:p>
          <a:p>
            <a:r>
              <a:rPr lang="en-US" dirty="0"/>
              <a:t>Then, data cleaning</a:t>
            </a:r>
          </a:p>
          <a:p>
            <a:r>
              <a:rPr lang="en-US" dirty="0"/>
              <a:t>After, I will talk about features extractions from the sentences of the questions</a:t>
            </a:r>
          </a:p>
          <a:p>
            <a:r>
              <a:rPr lang="en-US" dirty="0"/>
              <a:t>Features like:</a:t>
            </a:r>
          </a:p>
          <a:p>
            <a:pPr marL="171450" indent="-171450">
              <a:buFontTx/>
              <a:buChar char="-"/>
            </a:pPr>
            <a:r>
              <a:rPr lang="en-US" dirty="0"/>
              <a:t>..</a:t>
            </a:r>
          </a:p>
          <a:p>
            <a:pPr marL="0" indent="0">
              <a:buFontTx/>
              <a:buNone/>
            </a:pPr>
            <a:r>
              <a:rPr lang="en-US" dirty="0"/>
              <a:t>I will apply  some machine learning models on the calculated features</a:t>
            </a:r>
          </a:p>
          <a:p>
            <a:pPr marL="0" indent="0">
              <a:buFontTx/>
              <a:buNone/>
            </a:pPr>
            <a:r>
              <a:rPr lang="en-US" dirty="0"/>
              <a:t>I will continue with another alternative which does not need to calculated, I will use deep learning using </a:t>
            </a:r>
            <a:r>
              <a:rPr lang="en-US" dirty="0" err="1"/>
              <a:t>Keras</a:t>
            </a:r>
            <a:r>
              <a:rPr lang="en-US" dirty="0"/>
              <a:t> library,</a:t>
            </a:r>
          </a:p>
          <a:p>
            <a:pPr marL="0" indent="0">
              <a:buFontTx/>
              <a:buNone/>
            </a:pPr>
            <a:r>
              <a:rPr lang="en-US" dirty="0"/>
              <a:t>I will not talk about autoencoders which are part of my project,</a:t>
            </a:r>
          </a:p>
          <a:p>
            <a:pPr marL="0" indent="0">
              <a:buFontTx/>
              <a:buNone/>
            </a:pPr>
            <a:r>
              <a:rPr lang="en-US" dirty="0"/>
              <a:t>At the end, if there are remaining time, I will show you a Shiny application where I tried to integrate some parts of the project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CE8F5-1341-475C-BF40-2E24D91E8058}" type="slidenum">
              <a:rPr kumimoji="0" lang="en-Z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Z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19965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agenda will be:</a:t>
            </a:r>
          </a:p>
          <a:p>
            <a:r>
              <a:rPr lang="en-US" dirty="0"/>
              <a:t>I will start by saying something about Quora and its challenge </a:t>
            </a:r>
          </a:p>
          <a:p>
            <a:r>
              <a:rPr lang="en-US" dirty="0"/>
              <a:t>Then, how to proceed and solve it</a:t>
            </a:r>
          </a:p>
          <a:p>
            <a:r>
              <a:rPr lang="en-US" dirty="0"/>
              <a:t>I will present some data exploration on the original data set</a:t>
            </a:r>
          </a:p>
          <a:p>
            <a:r>
              <a:rPr lang="en-US" dirty="0"/>
              <a:t>Then, data cleaning</a:t>
            </a:r>
          </a:p>
          <a:p>
            <a:r>
              <a:rPr lang="en-US" dirty="0"/>
              <a:t>After, I will talk about features extractions from the sentences of the questions</a:t>
            </a:r>
          </a:p>
          <a:p>
            <a:r>
              <a:rPr lang="en-US" dirty="0"/>
              <a:t>Features like:</a:t>
            </a:r>
          </a:p>
          <a:p>
            <a:pPr marL="171450" indent="-171450">
              <a:buFontTx/>
              <a:buChar char="-"/>
            </a:pPr>
            <a:r>
              <a:rPr lang="en-US" dirty="0"/>
              <a:t>..</a:t>
            </a:r>
          </a:p>
          <a:p>
            <a:pPr marL="0" indent="0">
              <a:buFontTx/>
              <a:buNone/>
            </a:pPr>
            <a:r>
              <a:rPr lang="en-US" dirty="0"/>
              <a:t>I will apply  some machine learning models on the calculated features</a:t>
            </a:r>
          </a:p>
          <a:p>
            <a:pPr marL="0" indent="0">
              <a:buFontTx/>
              <a:buNone/>
            </a:pPr>
            <a:r>
              <a:rPr lang="en-US" dirty="0"/>
              <a:t>I will continue with another alternative which does not need to calculated, I will use deep learning using </a:t>
            </a:r>
            <a:r>
              <a:rPr lang="en-US" dirty="0" err="1"/>
              <a:t>Keras</a:t>
            </a:r>
            <a:r>
              <a:rPr lang="en-US" dirty="0"/>
              <a:t> library,</a:t>
            </a:r>
          </a:p>
          <a:p>
            <a:pPr marL="0" indent="0">
              <a:buFontTx/>
              <a:buNone/>
            </a:pPr>
            <a:r>
              <a:rPr lang="en-US" dirty="0"/>
              <a:t>I will not talk about autoencoders which are part of my project,</a:t>
            </a:r>
          </a:p>
          <a:p>
            <a:pPr marL="0" indent="0">
              <a:buFontTx/>
              <a:buNone/>
            </a:pPr>
            <a:r>
              <a:rPr lang="en-US" dirty="0"/>
              <a:t>At the end, if there are remaining time, I will show you a Shiny application where I tried to integrate some parts of the project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CE8F5-1341-475C-BF40-2E24D91E8058}" type="slidenum">
              <a:rPr kumimoji="0" lang="en-Z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Z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22946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agenda will be:</a:t>
            </a:r>
          </a:p>
          <a:p>
            <a:r>
              <a:rPr lang="en-US" dirty="0"/>
              <a:t>I will start by saying something about Quora and its challenge </a:t>
            </a:r>
          </a:p>
          <a:p>
            <a:r>
              <a:rPr lang="en-US" dirty="0"/>
              <a:t>Then, how to proceed and solve it</a:t>
            </a:r>
          </a:p>
          <a:p>
            <a:r>
              <a:rPr lang="en-US" dirty="0"/>
              <a:t>I will present some data exploration on the original data set</a:t>
            </a:r>
          </a:p>
          <a:p>
            <a:r>
              <a:rPr lang="en-US" dirty="0"/>
              <a:t>Then, data cleaning</a:t>
            </a:r>
          </a:p>
          <a:p>
            <a:r>
              <a:rPr lang="en-US" dirty="0"/>
              <a:t>After, I will talk about features extractions from the sentences of the questions</a:t>
            </a:r>
          </a:p>
          <a:p>
            <a:r>
              <a:rPr lang="en-US" dirty="0"/>
              <a:t>Features like:</a:t>
            </a:r>
          </a:p>
          <a:p>
            <a:pPr marL="171450" indent="-171450">
              <a:buFontTx/>
              <a:buChar char="-"/>
            </a:pPr>
            <a:r>
              <a:rPr lang="en-US" dirty="0"/>
              <a:t>..</a:t>
            </a:r>
          </a:p>
          <a:p>
            <a:pPr marL="0" indent="0">
              <a:buFontTx/>
              <a:buNone/>
            </a:pPr>
            <a:r>
              <a:rPr lang="en-US" dirty="0"/>
              <a:t>I will apply  some machine learning models on the calculated features</a:t>
            </a:r>
          </a:p>
          <a:p>
            <a:pPr marL="0" indent="0">
              <a:buFontTx/>
              <a:buNone/>
            </a:pPr>
            <a:r>
              <a:rPr lang="en-US" dirty="0"/>
              <a:t>I will continue with another alternative which does not need to calculated, I will use deep learning using </a:t>
            </a:r>
            <a:r>
              <a:rPr lang="en-US" dirty="0" err="1"/>
              <a:t>Keras</a:t>
            </a:r>
            <a:r>
              <a:rPr lang="en-US" dirty="0"/>
              <a:t> library,</a:t>
            </a:r>
          </a:p>
          <a:p>
            <a:pPr marL="0" indent="0">
              <a:buFontTx/>
              <a:buNone/>
            </a:pPr>
            <a:r>
              <a:rPr lang="en-US" dirty="0"/>
              <a:t>I will not talk about autoencoders which are part of my project,</a:t>
            </a:r>
          </a:p>
          <a:p>
            <a:pPr marL="0" indent="0">
              <a:buFontTx/>
              <a:buNone/>
            </a:pPr>
            <a:r>
              <a:rPr lang="en-US" dirty="0"/>
              <a:t>At the end, if there are remaining time, I will show you a Shiny application where I tried to integrate some parts of the project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CE8F5-1341-475C-BF40-2E24D91E8058}" type="slidenum">
              <a:rPr kumimoji="0" lang="en-Z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Z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23316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agenda will be:</a:t>
            </a:r>
          </a:p>
          <a:p>
            <a:r>
              <a:rPr lang="en-US" dirty="0"/>
              <a:t>I will start by saying something about Quora and its challenge </a:t>
            </a:r>
          </a:p>
          <a:p>
            <a:r>
              <a:rPr lang="en-US" dirty="0"/>
              <a:t>Then, how to proceed and solve it</a:t>
            </a:r>
          </a:p>
          <a:p>
            <a:r>
              <a:rPr lang="en-US" dirty="0"/>
              <a:t>I will present some data exploration on the original data set</a:t>
            </a:r>
          </a:p>
          <a:p>
            <a:r>
              <a:rPr lang="en-US" dirty="0"/>
              <a:t>Then, data cleaning</a:t>
            </a:r>
          </a:p>
          <a:p>
            <a:r>
              <a:rPr lang="en-US" dirty="0"/>
              <a:t>After, I will talk about features extractions from the sentences of the questions</a:t>
            </a:r>
          </a:p>
          <a:p>
            <a:r>
              <a:rPr lang="en-US" dirty="0"/>
              <a:t>Features like:</a:t>
            </a:r>
          </a:p>
          <a:p>
            <a:pPr marL="171450" indent="-171450">
              <a:buFontTx/>
              <a:buChar char="-"/>
            </a:pPr>
            <a:r>
              <a:rPr lang="en-US" dirty="0"/>
              <a:t>..</a:t>
            </a:r>
          </a:p>
          <a:p>
            <a:pPr marL="0" indent="0">
              <a:buFontTx/>
              <a:buNone/>
            </a:pPr>
            <a:r>
              <a:rPr lang="en-US" dirty="0"/>
              <a:t>I will apply  some machine learning models on the calculated features</a:t>
            </a:r>
          </a:p>
          <a:p>
            <a:pPr marL="0" indent="0">
              <a:buFontTx/>
              <a:buNone/>
            </a:pPr>
            <a:r>
              <a:rPr lang="en-US" dirty="0"/>
              <a:t>I will continue with another alternative which does not need to calculated, I will use deep learning using </a:t>
            </a:r>
            <a:r>
              <a:rPr lang="en-US" dirty="0" err="1"/>
              <a:t>Keras</a:t>
            </a:r>
            <a:r>
              <a:rPr lang="en-US" dirty="0"/>
              <a:t> library,</a:t>
            </a:r>
          </a:p>
          <a:p>
            <a:pPr marL="0" indent="0">
              <a:buFontTx/>
              <a:buNone/>
            </a:pPr>
            <a:r>
              <a:rPr lang="en-US" dirty="0"/>
              <a:t>I will not talk about autoencoders which are part of my project,</a:t>
            </a:r>
          </a:p>
          <a:p>
            <a:pPr marL="0" indent="0">
              <a:buFontTx/>
              <a:buNone/>
            </a:pPr>
            <a:r>
              <a:rPr lang="en-US" dirty="0"/>
              <a:t>At the end, if there are remaining time, I will show you a Shiny application where I tried to integrate some parts of the project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CE8F5-1341-475C-BF40-2E24D91E8058}" type="slidenum">
              <a:rPr kumimoji="0" lang="en-Z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Z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73574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agenda will be:</a:t>
            </a:r>
          </a:p>
          <a:p>
            <a:r>
              <a:rPr lang="en-US" dirty="0"/>
              <a:t>I will start by saying something about Quora and its challenge </a:t>
            </a:r>
          </a:p>
          <a:p>
            <a:r>
              <a:rPr lang="en-US" dirty="0"/>
              <a:t>Then, how to proceed and solve it</a:t>
            </a:r>
          </a:p>
          <a:p>
            <a:r>
              <a:rPr lang="en-US" dirty="0"/>
              <a:t>I will present some data exploration on the original data set</a:t>
            </a:r>
          </a:p>
          <a:p>
            <a:r>
              <a:rPr lang="en-US" dirty="0"/>
              <a:t>Then, data cleaning</a:t>
            </a:r>
          </a:p>
          <a:p>
            <a:r>
              <a:rPr lang="en-US" dirty="0"/>
              <a:t>After, I will talk about features extractions from the sentences of the questions</a:t>
            </a:r>
          </a:p>
          <a:p>
            <a:r>
              <a:rPr lang="en-US" dirty="0"/>
              <a:t>Features like:</a:t>
            </a:r>
          </a:p>
          <a:p>
            <a:pPr marL="171450" indent="-171450">
              <a:buFontTx/>
              <a:buChar char="-"/>
            </a:pPr>
            <a:r>
              <a:rPr lang="en-US" dirty="0"/>
              <a:t>..</a:t>
            </a:r>
          </a:p>
          <a:p>
            <a:pPr marL="0" indent="0">
              <a:buFontTx/>
              <a:buNone/>
            </a:pPr>
            <a:r>
              <a:rPr lang="en-US" dirty="0"/>
              <a:t>I will apply  some machine learning models on the calculated features</a:t>
            </a:r>
          </a:p>
          <a:p>
            <a:pPr marL="0" indent="0">
              <a:buFontTx/>
              <a:buNone/>
            </a:pPr>
            <a:r>
              <a:rPr lang="en-US" dirty="0"/>
              <a:t>I will continue with another alternative which does not need to calculated, I will use deep learning using </a:t>
            </a:r>
            <a:r>
              <a:rPr lang="en-US" dirty="0" err="1"/>
              <a:t>Keras</a:t>
            </a:r>
            <a:r>
              <a:rPr lang="en-US" dirty="0"/>
              <a:t> library,</a:t>
            </a:r>
          </a:p>
          <a:p>
            <a:pPr marL="0" indent="0">
              <a:buFontTx/>
              <a:buNone/>
            </a:pPr>
            <a:r>
              <a:rPr lang="en-US" dirty="0"/>
              <a:t>I will not talk about autoencoders which are part of my project,</a:t>
            </a:r>
          </a:p>
          <a:p>
            <a:pPr marL="0" indent="0">
              <a:buFontTx/>
              <a:buNone/>
            </a:pPr>
            <a:r>
              <a:rPr lang="en-US" dirty="0"/>
              <a:t>At the end, if there are remaining time, I will show you a Shiny application where I tried to integrate some parts of the project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CE8F5-1341-475C-BF40-2E24D91E8058}" type="slidenum">
              <a:rPr kumimoji="0" lang="en-Z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Z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1982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agenda will be:</a:t>
            </a:r>
          </a:p>
          <a:p>
            <a:r>
              <a:rPr lang="en-US" dirty="0"/>
              <a:t>I will start by saying something about Quora and its challenge </a:t>
            </a:r>
          </a:p>
          <a:p>
            <a:r>
              <a:rPr lang="en-US" dirty="0"/>
              <a:t>Then, how to proceed and solve it</a:t>
            </a:r>
          </a:p>
          <a:p>
            <a:r>
              <a:rPr lang="en-US" dirty="0"/>
              <a:t>I will present some data exploration on the original data set</a:t>
            </a:r>
          </a:p>
          <a:p>
            <a:r>
              <a:rPr lang="en-US" dirty="0"/>
              <a:t>Then, data cleaning</a:t>
            </a:r>
          </a:p>
          <a:p>
            <a:r>
              <a:rPr lang="en-US" dirty="0"/>
              <a:t>After, I will talk about features extractions from the sentences of the questions</a:t>
            </a:r>
          </a:p>
          <a:p>
            <a:r>
              <a:rPr lang="en-US" dirty="0"/>
              <a:t>Features like:</a:t>
            </a:r>
          </a:p>
          <a:p>
            <a:pPr marL="171450" indent="-171450">
              <a:buFontTx/>
              <a:buChar char="-"/>
            </a:pPr>
            <a:r>
              <a:rPr lang="en-US" dirty="0"/>
              <a:t>..</a:t>
            </a:r>
          </a:p>
          <a:p>
            <a:pPr marL="0" indent="0">
              <a:buFontTx/>
              <a:buNone/>
            </a:pPr>
            <a:r>
              <a:rPr lang="en-US" dirty="0"/>
              <a:t>I will apply  some machine learning models on the calculated features</a:t>
            </a:r>
          </a:p>
          <a:p>
            <a:pPr marL="0" indent="0">
              <a:buFontTx/>
              <a:buNone/>
            </a:pPr>
            <a:r>
              <a:rPr lang="en-US" dirty="0"/>
              <a:t>I will continue with another alternative which does not need to calculated, I will use deep learning using </a:t>
            </a:r>
            <a:r>
              <a:rPr lang="en-US" dirty="0" err="1"/>
              <a:t>Keras</a:t>
            </a:r>
            <a:r>
              <a:rPr lang="en-US" dirty="0"/>
              <a:t> library,</a:t>
            </a:r>
          </a:p>
          <a:p>
            <a:pPr marL="0" indent="0">
              <a:buFontTx/>
              <a:buNone/>
            </a:pPr>
            <a:r>
              <a:rPr lang="en-US" dirty="0"/>
              <a:t>I will not talk about autoencoders which are part of my project,</a:t>
            </a:r>
          </a:p>
          <a:p>
            <a:pPr marL="0" indent="0">
              <a:buFontTx/>
              <a:buNone/>
            </a:pPr>
            <a:r>
              <a:rPr lang="en-US" dirty="0"/>
              <a:t>At the end, if there are remaining time, I will show you a Shiny application where I tried to integrate some parts of the project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CE8F5-1341-475C-BF40-2E24D91E8058}" type="slidenum">
              <a:rPr lang="en-ZA" smtClean="0"/>
              <a:t>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702492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agenda will be:</a:t>
            </a:r>
          </a:p>
          <a:p>
            <a:r>
              <a:rPr lang="en-US" dirty="0"/>
              <a:t>I will start by saying something about Quora and its challenge </a:t>
            </a:r>
          </a:p>
          <a:p>
            <a:r>
              <a:rPr lang="en-US" dirty="0"/>
              <a:t>Then, how to proceed and solve it</a:t>
            </a:r>
          </a:p>
          <a:p>
            <a:r>
              <a:rPr lang="en-US" dirty="0"/>
              <a:t>I will present some data exploration on the original data set</a:t>
            </a:r>
          </a:p>
          <a:p>
            <a:r>
              <a:rPr lang="en-US" dirty="0"/>
              <a:t>Then, data cleaning</a:t>
            </a:r>
          </a:p>
          <a:p>
            <a:r>
              <a:rPr lang="en-US" dirty="0"/>
              <a:t>After, I will talk about features extractions from the sentences of the questions</a:t>
            </a:r>
          </a:p>
          <a:p>
            <a:r>
              <a:rPr lang="en-US" dirty="0"/>
              <a:t>Features like:</a:t>
            </a:r>
          </a:p>
          <a:p>
            <a:pPr marL="171450" indent="-171450">
              <a:buFontTx/>
              <a:buChar char="-"/>
            </a:pPr>
            <a:r>
              <a:rPr lang="en-US" dirty="0"/>
              <a:t>..</a:t>
            </a:r>
          </a:p>
          <a:p>
            <a:pPr marL="0" indent="0">
              <a:buFontTx/>
              <a:buNone/>
            </a:pPr>
            <a:r>
              <a:rPr lang="en-US" dirty="0"/>
              <a:t>I will apply  some machine learning models on the calculated features</a:t>
            </a:r>
          </a:p>
          <a:p>
            <a:pPr marL="0" indent="0">
              <a:buFontTx/>
              <a:buNone/>
            </a:pPr>
            <a:r>
              <a:rPr lang="en-US" dirty="0"/>
              <a:t>I will continue with another alternative which does not need to calculated, I will use deep learning using </a:t>
            </a:r>
            <a:r>
              <a:rPr lang="en-US" dirty="0" err="1"/>
              <a:t>Keras</a:t>
            </a:r>
            <a:r>
              <a:rPr lang="en-US" dirty="0"/>
              <a:t> library,</a:t>
            </a:r>
          </a:p>
          <a:p>
            <a:pPr marL="0" indent="0">
              <a:buFontTx/>
              <a:buNone/>
            </a:pPr>
            <a:r>
              <a:rPr lang="en-US" dirty="0"/>
              <a:t>I will not talk about autoencoders which are part of my project,</a:t>
            </a:r>
          </a:p>
          <a:p>
            <a:pPr marL="0" indent="0">
              <a:buFontTx/>
              <a:buNone/>
            </a:pPr>
            <a:r>
              <a:rPr lang="en-US" dirty="0"/>
              <a:t>At the end, if there are remaining time, I will show you a Shiny application where I tried to integrate some parts of the project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CE8F5-1341-475C-BF40-2E24D91E8058}" type="slidenum">
              <a:rPr kumimoji="0" lang="en-Z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Z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4661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Quora offered data set which consist of 404 290 Pair of questions, and the challenge consist of predicting the duplicated questions </a:t>
            </a:r>
          </a:p>
          <a:p>
            <a:r>
              <a:rPr lang="en-US" dirty="0"/>
              <a:t>The data set look as shown here, it has mainly three columns: question1, question2 and the ‘</a:t>
            </a:r>
            <a:r>
              <a:rPr lang="en-US" dirty="0" err="1"/>
              <a:t>is_duplicate</a:t>
            </a:r>
            <a:r>
              <a:rPr lang="en-US" dirty="0"/>
              <a:t>’ columns which tell if the question1 and question2 are duplicate or 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CE8F5-1341-475C-BF40-2E24D91E8058}" type="slidenum">
              <a:rPr lang="en-ZA" smtClean="0"/>
              <a:t>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4219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CE8F5-1341-475C-BF40-2E24D91E8058}" type="slidenum">
              <a:rPr lang="en-ZA" smtClean="0"/>
              <a:t>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668073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agenda will be:</a:t>
            </a:r>
          </a:p>
          <a:p>
            <a:r>
              <a:rPr lang="en-US" dirty="0"/>
              <a:t>I will start by saying something about Quora and its challenge </a:t>
            </a:r>
          </a:p>
          <a:p>
            <a:r>
              <a:rPr lang="en-US" dirty="0"/>
              <a:t>Then, how to proceed and solve it</a:t>
            </a:r>
          </a:p>
          <a:p>
            <a:r>
              <a:rPr lang="en-US" dirty="0"/>
              <a:t>I will present some data exploration on the original data set</a:t>
            </a:r>
          </a:p>
          <a:p>
            <a:r>
              <a:rPr lang="en-US" dirty="0"/>
              <a:t>Then, data cleaning</a:t>
            </a:r>
          </a:p>
          <a:p>
            <a:r>
              <a:rPr lang="en-US" dirty="0"/>
              <a:t>After, I will talk about features extractions from the sentences of the questions</a:t>
            </a:r>
          </a:p>
          <a:p>
            <a:r>
              <a:rPr lang="en-US" dirty="0"/>
              <a:t>Features like:</a:t>
            </a:r>
          </a:p>
          <a:p>
            <a:pPr marL="171450" indent="-171450">
              <a:buFontTx/>
              <a:buChar char="-"/>
            </a:pPr>
            <a:r>
              <a:rPr lang="en-US" dirty="0"/>
              <a:t>..</a:t>
            </a:r>
          </a:p>
          <a:p>
            <a:pPr marL="0" indent="0">
              <a:buFontTx/>
              <a:buNone/>
            </a:pPr>
            <a:r>
              <a:rPr lang="en-US" dirty="0"/>
              <a:t>I will apply  some machine learning models on the calculated features</a:t>
            </a:r>
          </a:p>
          <a:p>
            <a:pPr marL="0" indent="0">
              <a:buFontTx/>
              <a:buNone/>
            </a:pPr>
            <a:r>
              <a:rPr lang="en-US" dirty="0"/>
              <a:t>I will continue with another alternative which does not need to calculated, I will use deep learning using </a:t>
            </a:r>
            <a:r>
              <a:rPr lang="en-US" dirty="0" err="1"/>
              <a:t>Keras</a:t>
            </a:r>
            <a:r>
              <a:rPr lang="en-US" dirty="0"/>
              <a:t> library,</a:t>
            </a:r>
          </a:p>
          <a:p>
            <a:pPr marL="0" indent="0">
              <a:buFontTx/>
              <a:buNone/>
            </a:pPr>
            <a:r>
              <a:rPr lang="en-US" dirty="0"/>
              <a:t>I will not talk about autoencoders which are part of my project,</a:t>
            </a:r>
          </a:p>
          <a:p>
            <a:pPr marL="0" indent="0">
              <a:buFontTx/>
              <a:buNone/>
            </a:pPr>
            <a:r>
              <a:rPr lang="en-US" dirty="0"/>
              <a:t>At the end, if there are remaining time, I will show you a Shiny application where I tried to integrate some parts of the project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CE8F5-1341-475C-BF40-2E24D91E8058}" type="slidenum">
              <a:rPr kumimoji="0" lang="en-Z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Z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118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followed two approaches:</a:t>
            </a:r>
          </a:p>
          <a:p>
            <a:pPr marL="171450" indent="-171450">
              <a:buFontTx/>
              <a:buChar char="-"/>
            </a:pPr>
            <a:r>
              <a:rPr lang="en-US" dirty="0"/>
              <a:t>Feature engineering and machine learning </a:t>
            </a:r>
          </a:p>
          <a:p>
            <a:pPr marL="171450" indent="-171450">
              <a:buFontTx/>
              <a:buChar char="-"/>
            </a:pPr>
            <a:r>
              <a:rPr lang="en-US" dirty="0"/>
              <a:t>On the other hand deep learning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In the first approach we will calculate numerical values which we call features, and we use them in machine learning model to predict the duplicability </a:t>
            </a:r>
          </a:p>
          <a:p>
            <a:pPr marL="0" indent="0">
              <a:buFontTx/>
              <a:buNone/>
            </a:pPr>
            <a:r>
              <a:rPr lang="en-US" dirty="0"/>
              <a:t>In the second approach we use deep learning layers of neural network, that we feed by two questions, after vectorizing the words in every question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CE8F5-1341-475C-BF40-2E24D91E8058}" type="slidenum">
              <a:rPr lang="en-ZA" smtClean="0"/>
              <a:t>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316164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agenda will be:</a:t>
            </a:r>
          </a:p>
          <a:p>
            <a:r>
              <a:rPr lang="en-US" dirty="0"/>
              <a:t>I will start by saying something about Quora and its challenge </a:t>
            </a:r>
          </a:p>
          <a:p>
            <a:r>
              <a:rPr lang="en-US" dirty="0"/>
              <a:t>Then, how to proceed and solve it</a:t>
            </a:r>
          </a:p>
          <a:p>
            <a:r>
              <a:rPr lang="en-US" dirty="0"/>
              <a:t>I will present some data exploration on the original data set</a:t>
            </a:r>
          </a:p>
          <a:p>
            <a:r>
              <a:rPr lang="en-US" dirty="0"/>
              <a:t>Then, data cleaning</a:t>
            </a:r>
          </a:p>
          <a:p>
            <a:r>
              <a:rPr lang="en-US" dirty="0"/>
              <a:t>After, I will talk about features extractions from the sentences of the questions</a:t>
            </a:r>
          </a:p>
          <a:p>
            <a:r>
              <a:rPr lang="en-US" dirty="0"/>
              <a:t>Features like:</a:t>
            </a:r>
          </a:p>
          <a:p>
            <a:pPr marL="171450" indent="-171450">
              <a:buFontTx/>
              <a:buChar char="-"/>
            </a:pPr>
            <a:r>
              <a:rPr lang="en-US" dirty="0"/>
              <a:t>..</a:t>
            </a:r>
          </a:p>
          <a:p>
            <a:pPr marL="0" indent="0">
              <a:buFontTx/>
              <a:buNone/>
            </a:pPr>
            <a:r>
              <a:rPr lang="en-US" dirty="0"/>
              <a:t>I will apply  some machine learning models on the calculated features</a:t>
            </a:r>
          </a:p>
          <a:p>
            <a:pPr marL="0" indent="0">
              <a:buFontTx/>
              <a:buNone/>
            </a:pPr>
            <a:r>
              <a:rPr lang="en-US" dirty="0"/>
              <a:t>I will continue with another alternative which does not need to calculated, I will use deep learning using </a:t>
            </a:r>
            <a:r>
              <a:rPr lang="en-US" dirty="0" err="1"/>
              <a:t>Keras</a:t>
            </a:r>
            <a:r>
              <a:rPr lang="en-US" dirty="0"/>
              <a:t> library,</a:t>
            </a:r>
          </a:p>
          <a:p>
            <a:pPr marL="0" indent="0">
              <a:buFontTx/>
              <a:buNone/>
            </a:pPr>
            <a:r>
              <a:rPr lang="en-US" dirty="0"/>
              <a:t>I will not talk about autoencoders which are part of my project,</a:t>
            </a:r>
          </a:p>
          <a:p>
            <a:pPr marL="0" indent="0">
              <a:buFontTx/>
              <a:buNone/>
            </a:pPr>
            <a:r>
              <a:rPr lang="en-US" dirty="0"/>
              <a:t>At the end, if there are remaining time, I will show you a Shiny application where I tried to integrate some parts of the project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CE8F5-1341-475C-BF40-2E24D91E8058}" type="slidenum">
              <a:rPr kumimoji="0" lang="en-Z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Z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36218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show first some graphics which are based on words statistics of the original data set.</a:t>
            </a:r>
          </a:p>
          <a:p>
            <a:r>
              <a:rPr lang="en-US" dirty="0"/>
              <a:t>We get all the words from the two columns of our data set: Question1 and Question2, after this we compare the two columns text corpus using:</a:t>
            </a:r>
          </a:p>
          <a:p>
            <a:pPr marL="171450" indent="-171450">
              <a:buFontTx/>
              <a:buChar char="-"/>
            </a:pPr>
            <a:r>
              <a:rPr lang="en-US" dirty="0"/>
              <a:t>Word pyramid , world cloud </a:t>
            </a:r>
          </a:p>
          <a:p>
            <a:pPr marL="0" indent="0">
              <a:buFontTx/>
              <a:buNone/>
            </a:pPr>
            <a:r>
              <a:rPr lang="en-US" dirty="0"/>
              <a:t>We have implemented a shiny version where the user can use sliders to control the number of words that can be shown in:</a:t>
            </a:r>
          </a:p>
          <a:p>
            <a:pPr marL="0" indent="0">
              <a:buFontTx/>
              <a:buNone/>
            </a:pPr>
            <a:r>
              <a:rPr lang="en-US" dirty="0"/>
              <a:t> word cloud or in word pyramid 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CE8F5-1341-475C-BF40-2E24D91E8058}" type="slidenum">
              <a:rPr lang="en-ZA" smtClean="0"/>
              <a:t>10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27445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945AC3A-7D9B-423E-A2BF-B883C9B2D241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"/>
          <a:stretch/>
        </p:blipFill>
        <p:spPr>
          <a:xfrm>
            <a:off x="7801452" y="1"/>
            <a:ext cx="4389120" cy="66751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524B29-B525-4E47-862B-FD57B403D539}"/>
              </a:ext>
            </a:extLst>
          </p:cNvPr>
          <p:cNvSpPr/>
          <p:nvPr userDrawn="1"/>
        </p:nvSpPr>
        <p:spPr>
          <a:xfrm>
            <a:off x="7804351" y="1"/>
            <a:ext cx="4386221" cy="667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1284" y="1"/>
            <a:ext cx="7815636" cy="667702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Image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4C333A-735B-44F8-99E4-E73D8172DE35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69AA83-848B-4DFD-A644-A5D9CEFF95E3}"/>
              </a:ext>
            </a:extLst>
          </p:cNvPr>
          <p:cNvSpPr/>
          <p:nvPr userDrawn="1"/>
        </p:nvSpPr>
        <p:spPr>
          <a:xfrm>
            <a:off x="7804351" y="6678000"/>
            <a:ext cx="4224295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/>
            <a:endParaRPr lang="en-ZA" sz="1000" noProof="1">
              <a:latin typeface="Tw Cen MT" panose="020B0602020104020603" pitchFamily="34" charset="0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2880EF2-ACF9-4D66-99FF-99CB3F61BE99}"/>
              </a:ext>
            </a:extLst>
          </p:cNvPr>
          <p:cNvSpPr txBox="1">
            <a:spLocks/>
          </p:cNvSpPr>
          <p:nvPr userDrawn="1"/>
        </p:nvSpPr>
        <p:spPr>
          <a:xfrm>
            <a:off x="12030074" y="6678000"/>
            <a:ext cx="161925" cy="144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7200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73392" y="1962149"/>
            <a:ext cx="3759807" cy="1547813"/>
          </a:xfrm>
        </p:spPr>
        <p:txBody>
          <a:bodyPr anchor="b"/>
          <a:lstStyle>
            <a:lvl1pPr algn="l">
              <a:lnSpc>
                <a:spcPts val="4000"/>
              </a:lnSpc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73391" y="3602038"/>
            <a:ext cx="3756943" cy="722312"/>
          </a:xfrm>
        </p:spPr>
        <p:txBody>
          <a:bodyPr/>
          <a:lstStyle>
            <a:lvl1pPr marL="0" indent="0" algn="l">
              <a:buNone/>
              <a:defRPr sz="1600" spc="-15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7" name="Graphic 11">
            <a:extLst>
              <a:ext uri="{FF2B5EF4-FFF2-40B4-BE49-F238E27FC236}">
                <a16:creationId xmlns:a16="http://schemas.microsoft.com/office/drawing/2014/main" id="{54BAE1D8-3DF8-48CA-92C4-2E2064E4A3C5}"/>
              </a:ext>
            </a:extLst>
          </p:cNvPr>
          <p:cNvSpPr/>
          <p:nvPr userDrawn="1"/>
        </p:nvSpPr>
        <p:spPr>
          <a:xfrm>
            <a:off x="8776606" y="3981146"/>
            <a:ext cx="3413965" cy="2695876"/>
          </a:xfrm>
          <a:custGeom>
            <a:avLst/>
            <a:gdLst>
              <a:gd name="connsiteX0" fmla="*/ 4121944 w 4124325"/>
              <a:gd name="connsiteY0" fmla="*/ 1555076 h 3257550"/>
              <a:gd name="connsiteX1" fmla="*/ 4118134 w 4124325"/>
              <a:gd name="connsiteY1" fmla="*/ 1533169 h 3257550"/>
              <a:gd name="connsiteX2" fmla="*/ 2782729 w 4124325"/>
              <a:gd name="connsiteY2" fmla="*/ 39649 h 3257550"/>
              <a:gd name="connsiteX3" fmla="*/ 2108359 w 4124325"/>
              <a:gd name="connsiteY3" fmla="*/ 2436139 h 3257550"/>
              <a:gd name="connsiteX4" fmla="*/ 1262539 w 4124325"/>
              <a:gd name="connsiteY4" fmla="*/ 1310284 h 3257550"/>
              <a:gd name="connsiteX5" fmla="*/ 717709 w 4124325"/>
              <a:gd name="connsiteY5" fmla="*/ 2358986 h 3257550"/>
              <a:gd name="connsiteX6" fmla="*/ 7144 w 4124325"/>
              <a:gd name="connsiteY6" fmla="*/ 3257194 h 3257550"/>
              <a:gd name="connsiteX7" fmla="*/ 4075271 w 4124325"/>
              <a:gd name="connsiteY7" fmla="*/ 3257194 h 3257550"/>
              <a:gd name="connsiteX8" fmla="*/ 4122896 w 4124325"/>
              <a:gd name="connsiteY8" fmla="*/ 3201949 h 3257550"/>
              <a:gd name="connsiteX9" fmla="*/ 4122896 w 4124325"/>
              <a:gd name="connsiteY9" fmla="*/ 1555076 h 3257550"/>
              <a:gd name="connsiteX0" fmla="*/ 4115752 w 4207192"/>
              <a:gd name="connsiteY0" fmla="*/ 3194805 h 3286245"/>
              <a:gd name="connsiteX1" fmla="*/ 4115752 w 4207192"/>
              <a:gd name="connsiteY1" fmla="*/ 1547932 h 3286245"/>
              <a:gd name="connsiteX2" fmla="*/ 4114800 w 4207192"/>
              <a:gd name="connsiteY2" fmla="*/ 1547932 h 3286245"/>
              <a:gd name="connsiteX3" fmla="*/ 4110990 w 4207192"/>
              <a:gd name="connsiteY3" fmla="*/ 1526025 h 3286245"/>
              <a:gd name="connsiteX4" fmla="*/ 2775585 w 4207192"/>
              <a:gd name="connsiteY4" fmla="*/ 32505 h 3286245"/>
              <a:gd name="connsiteX5" fmla="*/ 2101215 w 4207192"/>
              <a:gd name="connsiteY5" fmla="*/ 2428995 h 3286245"/>
              <a:gd name="connsiteX6" fmla="*/ 1255395 w 4207192"/>
              <a:gd name="connsiteY6" fmla="*/ 1303140 h 3286245"/>
              <a:gd name="connsiteX7" fmla="*/ 710565 w 4207192"/>
              <a:gd name="connsiteY7" fmla="*/ 2351842 h 3286245"/>
              <a:gd name="connsiteX8" fmla="*/ 0 w 4207192"/>
              <a:gd name="connsiteY8" fmla="*/ 3250050 h 3286245"/>
              <a:gd name="connsiteX9" fmla="*/ 4068127 w 4207192"/>
              <a:gd name="connsiteY9" fmla="*/ 3250050 h 3286245"/>
              <a:gd name="connsiteX10" fmla="*/ 4207192 w 4207192"/>
              <a:gd name="connsiteY10" fmla="*/ 3286245 h 3286245"/>
              <a:gd name="connsiteX0" fmla="*/ 4115752 w 4207192"/>
              <a:gd name="connsiteY0" fmla="*/ 3194805 h 3286245"/>
              <a:gd name="connsiteX1" fmla="*/ 4115752 w 4207192"/>
              <a:gd name="connsiteY1" fmla="*/ 1547932 h 3286245"/>
              <a:gd name="connsiteX2" fmla="*/ 4114800 w 4207192"/>
              <a:gd name="connsiteY2" fmla="*/ 1547932 h 3286245"/>
              <a:gd name="connsiteX3" fmla="*/ 4110990 w 4207192"/>
              <a:gd name="connsiteY3" fmla="*/ 1526025 h 3286245"/>
              <a:gd name="connsiteX4" fmla="*/ 2775585 w 4207192"/>
              <a:gd name="connsiteY4" fmla="*/ 32505 h 3286245"/>
              <a:gd name="connsiteX5" fmla="*/ 2101215 w 4207192"/>
              <a:gd name="connsiteY5" fmla="*/ 2428995 h 3286245"/>
              <a:gd name="connsiteX6" fmla="*/ 1255395 w 4207192"/>
              <a:gd name="connsiteY6" fmla="*/ 1303140 h 3286245"/>
              <a:gd name="connsiteX7" fmla="*/ 710565 w 4207192"/>
              <a:gd name="connsiteY7" fmla="*/ 2351842 h 3286245"/>
              <a:gd name="connsiteX8" fmla="*/ 0 w 4207192"/>
              <a:gd name="connsiteY8" fmla="*/ 3250050 h 3286245"/>
              <a:gd name="connsiteX9" fmla="*/ 4207192 w 4207192"/>
              <a:gd name="connsiteY9" fmla="*/ 3286245 h 3286245"/>
              <a:gd name="connsiteX0" fmla="*/ 4115752 w 4115752"/>
              <a:gd name="connsiteY0" fmla="*/ 3194805 h 3250050"/>
              <a:gd name="connsiteX1" fmla="*/ 4115752 w 4115752"/>
              <a:gd name="connsiteY1" fmla="*/ 1547932 h 3250050"/>
              <a:gd name="connsiteX2" fmla="*/ 4114800 w 4115752"/>
              <a:gd name="connsiteY2" fmla="*/ 1547932 h 3250050"/>
              <a:gd name="connsiteX3" fmla="*/ 4110990 w 4115752"/>
              <a:gd name="connsiteY3" fmla="*/ 1526025 h 3250050"/>
              <a:gd name="connsiteX4" fmla="*/ 2775585 w 4115752"/>
              <a:gd name="connsiteY4" fmla="*/ 32505 h 3250050"/>
              <a:gd name="connsiteX5" fmla="*/ 2101215 w 4115752"/>
              <a:gd name="connsiteY5" fmla="*/ 2428995 h 3250050"/>
              <a:gd name="connsiteX6" fmla="*/ 1255395 w 4115752"/>
              <a:gd name="connsiteY6" fmla="*/ 1303140 h 3250050"/>
              <a:gd name="connsiteX7" fmla="*/ 710565 w 4115752"/>
              <a:gd name="connsiteY7" fmla="*/ 2351842 h 3250050"/>
              <a:gd name="connsiteX8" fmla="*/ 0 w 4115752"/>
              <a:gd name="connsiteY8" fmla="*/ 3250050 h 3250050"/>
              <a:gd name="connsiteX0" fmla="*/ 4115752 w 4115752"/>
              <a:gd name="connsiteY0" fmla="*/ 1547932 h 3250050"/>
              <a:gd name="connsiteX1" fmla="*/ 4114800 w 4115752"/>
              <a:gd name="connsiteY1" fmla="*/ 1547932 h 3250050"/>
              <a:gd name="connsiteX2" fmla="*/ 4110990 w 4115752"/>
              <a:gd name="connsiteY2" fmla="*/ 1526025 h 3250050"/>
              <a:gd name="connsiteX3" fmla="*/ 2775585 w 4115752"/>
              <a:gd name="connsiteY3" fmla="*/ 32505 h 3250050"/>
              <a:gd name="connsiteX4" fmla="*/ 2101215 w 4115752"/>
              <a:gd name="connsiteY4" fmla="*/ 2428995 h 3250050"/>
              <a:gd name="connsiteX5" fmla="*/ 1255395 w 4115752"/>
              <a:gd name="connsiteY5" fmla="*/ 1303140 h 3250050"/>
              <a:gd name="connsiteX6" fmla="*/ 710565 w 4115752"/>
              <a:gd name="connsiteY6" fmla="*/ 2351842 h 3250050"/>
              <a:gd name="connsiteX7" fmla="*/ 0 w 4115752"/>
              <a:gd name="connsiteY7" fmla="*/ 3250050 h 32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15752" h="3250050">
                <a:moveTo>
                  <a:pt x="4115752" y="1547932"/>
                </a:moveTo>
                <a:lnTo>
                  <a:pt x="4114800" y="1547932"/>
                </a:lnTo>
                <a:cubicBezTo>
                  <a:pt x="4114800" y="1540312"/>
                  <a:pt x="4113847" y="1532692"/>
                  <a:pt x="4110990" y="1526025"/>
                </a:cubicBezTo>
                <a:cubicBezTo>
                  <a:pt x="4060507" y="1391722"/>
                  <a:pt x="3224212" y="-249435"/>
                  <a:pt x="2775585" y="32505"/>
                </a:cubicBezTo>
                <a:cubicBezTo>
                  <a:pt x="2375535" y="283965"/>
                  <a:pt x="2629852" y="2428995"/>
                  <a:pt x="2101215" y="2428995"/>
                </a:cubicBezTo>
                <a:cubicBezTo>
                  <a:pt x="1784985" y="2428995"/>
                  <a:pt x="1670685" y="1303140"/>
                  <a:pt x="1255395" y="1303140"/>
                </a:cubicBezTo>
                <a:cubicBezTo>
                  <a:pt x="1037272" y="1303140"/>
                  <a:pt x="710565" y="1554600"/>
                  <a:pt x="710565" y="2351842"/>
                </a:cubicBezTo>
                <a:cubicBezTo>
                  <a:pt x="710565" y="3149085"/>
                  <a:pt x="0" y="3250050"/>
                  <a:pt x="0" y="3250050"/>
                </a:cubicBez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4E860F-437F-442E-898C-244A0DD5D765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8042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5580000" cy="450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Right Col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3200" y="1620000"/>
            <a:ext cx="5580000" cy="450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F9123-1F0C-4BD2-8233-FEE5B2A4661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E8981-59A6-4480-80A6-5619C220178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1192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DDDF3-2E7E-4175-ACE9-B214DCE40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5302A3D4-CF60-41AF-924C-B30D3FD997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8FCF-8FC7-49D2-9516-7662294E35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208B4-CFD5-4FAE-9519-74EFAC0B036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2122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ED074E-AB07-44D1-8B4E-189EAEF798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01D44B-9877-40D1-B788-EE3BFD57C5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4663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FB83C35-D975-48B4-8E79-AB7A1A80DF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799832" cy="66751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7E187E-6082-49C3-B795-CC4321FE39F8}"/>
              </a:ext>
            </a:extLst>
          </p:cNvPr>
          <p:cNvSpPr/>
          <p:nvPr userDrawn="1"/>
        </p:nvSpPr>
        <p:spPr>
          <a:xfrm>
            <a:off x="6671" y="0"/>
            <a:ext cx="7802524" cy="66776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FF6A8-5ABD-4191-81E4-C9F86380A56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01097" y="1"/>
            <a:ext cx="4389475" cy="667764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Image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27D1E-1708-4D17-AB85-058EE0C3477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gradFill>
            <a:gsLst>
              <a:gs pos="8200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</a:gra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529A18-E6EB-4081-B804-B2FCF5287DF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94400" y="6678000"/>
            <a:ext cx="597600" cy="144000"/>
          </a:xfrm>
        </p:spPr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A78464-8D00-4B94-90C7-90F1B54C8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3834" y="2481141"/>
            <a:ext cx="3759807" cy="1547813"/>
          </a:xfrm>
        </p:spPr>
        <p:txBody>
          <a:bodyPr anchor="b"/>
          <a:lstStyle>
            <a:lvl1pPr algn="l">
              <a:lnSpc>
                <a:spcPts val="4000"/>
              </a:lnSpc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CDBDF0B-F377-47FD-9DA1-C3BDA7C1DE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3833" y="4220102"/>
            <a:ext cx="3756943" cy="722312"/>
          </a:xfrm>
        </p:spPr>
        <p:txBody>
          <a:bodyPr/>
          <a:lstStyle>
            <a:lvl1pPr marL="0" indent="0" algn="l">
              <a:buNone/>
              <a:defRPr sz="1600" spc="-15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F50292C9-54F6-4F7B-A885-34CE1E3B0351}"/>
              </a:ext>
            </a:extLst>
          </p:cNvPr>
          <p:cNvSpPr/>
          <p:nvPr/>
        </p:nvSpPr>
        <p:spPr>
          <a:xfrm flipH="1">
            <a:off x="-1428" y="4123811"/>
            <a:ext cx="6027420" cy="2599249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034564 w 6505575"/>
              <a:gd name="connsiteY11" fmla="*/ 69886 h 2609850"/>
              <a:gd name="connsiteX12" fmla="*/ 6507004 w 6505575"/>
              <a:gd name="connsiteY12" fmla="*/ 1395766 h 2609850"/>
              <a:gd name="connsiteX13" fmla="*/ 6507004 w 6505575"/>
              <a:gd name="connsiteY13" fmla="*/ 2605441 h 2609850"/>
              <a:gd name="connsiteX14" fmla="*/ 7144 w 6505575"/>
              <a:gd name="connsiteY14" fmla="*/ 2605441 h 2609850"/>
              <a:gd name="connsiteX0" fmla="*/ 6499860 w 6591300"/>
              <a:gd name="connsiteY0" fmla="*/ 1388622 h 2599249"/>
              <a:gd name="connsiteX1" fmla="*/ 6499860 w 6591300"/>
              <a:gd name="connsiteY1" fmla="*/ 2598297 h 2599249"/>
              <a:gd name="connsiteX2" fmla="*/ 0 w 6591300"/>
              <a:gd name="connsiteY2" fmla="*/ 2598297 h 2599249"/>
              <a:gd name="connsiteX3" fmla="*/ 0 w 6591300"/>
              <a:gd name="connsiteY3" fmla="*/ 2599249 h 2599249"/>
              <a:gd name="connsiteX4" fmla="*/ 874395 w 6591300"/>
              <a:gd name="connsiteY4" fmla="*/ 2055372 h 2599249"/>
              <a:gd name="connsiteX5" fmla="*/ 1470660 w 6591300"/>
              <a:gd name="connsiteY5" fmla="*/ 2049657 h 2599249"/>
              <a:gd name="connsiteX6" fmla="*/ 1562100 w 6591300"/>
              <a:gd name="connsiteY6" fmla="*/ 2104902 h 2599249"/>
              <a:gd name="connsiteX7" fmla="*/ 2532697 w 6591300"/>
              <a:gd name="connsiteY7" fmla="*/ 2077279 h 2599249"/>
              <a:gd name="connsiteX8" fmla="*/ 3231832 w 6591300"/>
              <a:gd name="connsiteY8" fmla="*/ 1603887 h 2599249"/>
              <a:gd name="connsiteX9" fmla="*/ 3635692 w 6591300"/>
              <a:gd name="connsiteY9" fmla="*/ 1582932 h 2599249"/>
              <a:gd name="connsiteX10" fmla="*/ 3956685 w 6591300"/>
              <a:gd name="connsiteY10" fmla="*/ 1755334 h 2599249"/>
              <a:gd name="connsiteX11" fmla="*/ 4855845 w 6591300"/>
              <a:gd name="connsiteY11" fmla="*/ 1448629 h 2599249"/>
              <a:gd name="connsiteX12" fmla="*/ 5099685 w 6591300"/>
              <a:gd name="connsiteY12" fmla="*/ 727587 h 2599249"/>
              <a:gd name="connsiteX13" fmla="*/ 6027420 w 6591300"/>
              <a:gd name="connsiteY13" fmla="*/ 62742 h 2599249"/>
              <a:gd name="connsiteX14" fmla="*/ 6027420 w 6591300"/>
              <a:gd name="connsiteY14" fmla="*/ 62742 h 2599249"/>
              <a:gd name="connsiteX15" fmla="*/ 6591300 w 6591300"/>
              <a:gd name="connsiteY15" fmla="*/ 1480062 h 2599249"/>
              <a:gd name="connsiteX0" fmla="*/ 6499860 w 6591300"/>
              <a:gd name="connsiteY0" fmla="*/ 2598297 h 2599249"/>
              <a:gd name="connsiteX1" fmla="*/ 0 w 6591300"/>
              <a:gd name="connsiteY1" fmla="*/ 2598297 h 2599249"/>
              <a:gd name="connsiteX2" fmla="*/ 0 w 6591300"/>
              <a:gd name="connsiteY2" fmla="*/ 2599249 h 2599249"/>
              <a:gd name="connsiteX3" fmla="*/ 874395 w 6591300"/>
              <a:gd name="connsiteY3" fmla="*/ 2055372 h 2599249"/>
              <a:gd name="connsiteX4" fmla="*/ 1470660 w 6591300"/>
              <a:gd name="connsiteY4" fmla="*/ 2049657 h 2599249"/>
              <a:gd name="connsiteX5" fmla="*/ 1562100 w 6591300"/>
              <a:gd name="connsiteY5" fmla="*/ 2104902 h 2599249"/>
              <a:gd name="connsiteX6" fmla="*/ 2532697 w 6591300"/>
              <a:gd name="connsiteY6" fmla="*/ 2077279 h 2599249"/>
              <a:gd name="connsiteX7" fmla="*/ 3231832 w 6591300"/>
              <a:gd name="connsiteY7" fmla="*/ 1603887 h 2599249"/>
              <a:gd name="connsiteX8" fmla="*/ 3635692 w 6591300"/>
              <a:gd name="connsiteY8" fmla="*/ 1582932 h 2599249"/>
              <a:gd name="connsiteX9" fmla="*/ 3956685 w 6591300"/>
              <a:gd name="connsiteY9" fmla="*/ 1755334 h 2599249"/>
              <a:gd name="connsiteX10" fmla="*/ 4855845 w 6591300"/>
              <a:gd name="connsiteY10" fmla="*/ 1448629 h 2599249"/>
              <a:gd name="connsiteX11" fmla="*/ 5099685 w 6591300"/>
              <a:gd name="connsiteY11" fmla="*/ 727587 h 2599249"/>
              <a:gd name="connsiteX12" fmla="*/ 6027420 w 6591300"/>
              <a:gd name="connsiteY12" fmla="*/ 62742 h 2599249"/>
              <a:gd name="connsiteX13" fmla="*/ 6027420 w 6591300"/>
              <a:gd name="connsiteY13" fmla="*/ 62742 h 2599249"/>
              <a:gd name="connsiteX14" fmla="*/ 6591300 w 6591300"/>
              <a:gd name="connsiteY14" fmla="*/ 1480062 h 2599249"/>
              <a:gd name="connsiteX0" fmla="*/ 0 w 6591300"/>
              <a:gd name="connsiteY0" fmla="*/ 2598297 h 2599249"/>
              <a:gd name="connsiteX1" fmla="*/ 0 w 6591300"/>
              <a:gd name="connsiteY1" fmla="*/ 2599249 h 2599249"/>
              <a:gd name="connsiteX2" fmla="*/ 874395 w 6591300"/>
              <a:gd name="connsiteY2" fmla="*/ 2055372 h 2599249"/>
              <a:gd name="connsiteX3" fmla="*/ 1470660 w 6591300"/>
              <a:gd name="connsiteY3" fmla="*/ 2049657 h 2599249"/>
              <a:gd name="connsiteX4" fmla="*/ 1562100 w 6591300"/>
              <a:gd name="connsiteY4" fmla="*/ 2104902 h 2599249"/>
              <a:gd name="connsiteX5" fmla="*/ 2532697 w 6591300"/>
              <a:gd name="connsiteY5" fmla="*/ 2077279 h 2599249"/>
              <a:gd name="connsiteX6" fmla="*/ 3231832 w 6591300"/>
              <a:gd name="connsiteY6" fmla="*/ 1603887 h 2599249"/>
              <a:gd name="connsiteX7" fmla="*/ 3635692 w 6591300"/>
              <a:gd name="connsiteY7" fmla="*/ 1582932 h 2599249"/>
              <a:gd name="connsiteX8" fmla="*/ 3956685 w 6591300"/>
              <a:gd name="connsiteY8" fmla="*/ 1755334 h 2599249"/>
              <a:gd name="connsiteX9" fmla="*/ 4855845 w 6591300"/>
              <a:gd name="connsiteY9" fmla="*/ 1448629 h 2599249"/>
              <a:gd name="connsiteX10" fmla="*/ 5099685 w 6591300"/>
              <a:gd name="connsiteY10" fmla="*/ 727587 h 2599249"/>
              <a:gd name="connsiteX11" fmla="*/ 6027420 w 6591300"/>
              <a:gd name="connsiteY11" fmla="*/ 62742 h 2599249"/>
              <a:gd name="connsiteX12" fmla="*/ 6027420 w 6591300"/>
              <a:gd name="connsiteY12" fmla="*/ 62742 h 2599249"/>
              <a:gd name="connsiteX13" fmla="*/ 6591300 w 6591300"/>
              <a:gd name="connsiteY13" fmla="*/ 1480062 h 2599249"/>
              <a:gd name="connsiteX0" fmla="*/ 0 w 6027420"/>
              <a:gd name="connsiteY0" fmla="*/ 2598297 h 2599249"/>
              <a:gd name="connsiteX1" fmla="*/ 0 w 6027420"/>
              <a:gd name="connsiteY1" fmla="*/ 2599249 h 2599249"/>
              <a:gd name="connsiteX2" fmla="*/ 874395 w 6027420"/>
              <a:gd name="connsiteY2" fmla="*/ 2055372 h 2599249"/>
              <a:gd name="connsiteX3" fmla="*/ 1470660 w 6027420"/>
              <a:gd name="connsiteY3" fmla="*/ 2049657 h 2599249"/>
              <a:gd name="connsiteX4" fmla="*/ 1562100 w 6027420"/>
              <a:gd name="connsiteY4" fmla="*/ 2104902 h 2599249"/>
              <a:gd name="connsiteX5" fmla="*/ 2532697 w 6027420"/>
              <a:gd name="connsiteY5" fmla="*/ 2077279 h 2599249"/>
              <a:gd name="connsiteX6" fmla="*/ 3231832 w 6027420"/>
              <a:gd name="connsiteY6" fmla="*/ 1603887 h 2599249"/>
              <a:gd name="connsiteX7" fmla="*/ 3635692 w 6027420"/>
              <a:gd name="connsiteY7" fmla="*/ 1582932 h 2599249"/>
              <a:gd name="connsiteX8" fmla="*/ 3956685 w 6027420"/>
              <a:gd name="connsiteY8" fmla="*/ 1755334 h 2599249"/>
              <a:gd name="connsiteX9" fmla="*/ 4855845 w 6027420"/>
              <a:gd name="connsiteY9" fmla="*/ 1448629 h 2599249"/>
              <a:gd name="connsiteX10" fmla="*/ 5099685 w 6027420"/>
              <a:gd name="connsiteY10" fmla="*/ 727587 h 2599249"/>
              <a:gd name="connsiteX11" fmla="*/ 6027420 w 6027420"/>
              <a:gd name="connsiteY11" fmla="*/ 62742 h 2599249"/>
              <a:gd name="connsiteX12" fmla="*/ 6027420 w 6027420"/>
              <a:gd name="connsiteY12" fmla="*/ 62742 h 259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27420" h="2599249">
                <a:moveTo>
                  <a:pt x="0" y="2598297"/>
                </a:moveTo>
                <a:lnTo>
                  <a:pt x="0" y="2599249"/>
                </a:lnTo>
                <a:lnTo>
                  <a:pt x="874395" y="2055372"/>
                </a:lnTo>
                <a:cubicBezTo>
                  <a:pt x="1056322" y="1942024"/>
                  <a:pt x="1286827" y="1940119"/>
                  <a:pt x="1470660" y="2049657"/>
                </a:cubicBezTo>
                <a:lnTo>
                  <a:pt x="1562100" y="2104902"/>
                </a:lnTo>
                <a:cubicBezTo>
                  <a:pt x="1863090" y="2284924"/>
                  <a:pt x="2241232" y="2273494"/>
                  <a:pt x="2532697" y="2077279"/>
                </a:cubicBezTo>
                <a:lnTo>
                  <a:pt x="3231832" y="1603887"/>
                </a:lnTo>
                <a:cubicBezTo>
                  <a:pt x="3351847" y="1521972"/>
                  <a:pt x="3508057" y="1514352"/>
                  <a:pt x="3635692" y="1582932"/>
                </a:cubicBezTo>
                <a:lnTo>
                  <a:pt x="3956685" y="1755334"/>
                </a:lnTo>
                <a:cubicBezTo>
                  <a:pt x="4288155" y="1933452"/>
                  <a:pt x="4701540" y="1792482"/>
                  <a:pt x="4855845" y="1448629"/>
                </a:cubicBezTo>
                <a:lnTo>
                  <a:pt x="5099685" y="727587"/>
                </a:lnTo>
                <a:cubicBezTo>
                  <a:pt x="5228273" y="156087"/>
                  <a:pt x="5863590" y="-137283"/>
                  <a:pt x="6027420" y="62742"/>
                </a:cubicBezTo>
                <a:lnTo>
                  <a:pt x="6027420" y="62742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120236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6993300" cy="54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6992937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6992936" cy="450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04150" y="1"/>
            <a:ext cx="4387850" cy="667948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63EBA-2C46-40FB-9D48-819ED0C8994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230BC-20AB-4DD9-AF5C-47BA72E5698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42857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5A87C21-15CD-48D8-B583-89B110156879}"/>
              </a:ext>
            </a:extLst>
          </p:cNvPr>
          <p:cNvSpPr/>
          <p:nvPr userDrawn="1"/>
        </p:nvSpPr>
        <p:spPr>
          <a:xfrm>
            <a:off x="7804351" y="0"/>
            <a:ext cx="4386221" cy="6677022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6993300" cy="54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6992937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6992936" cy="450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27752" y="4320000"/>
            <a:ext cx="1800000" cy="18000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63EBA-2C46-40FB-9D48-819ED0C8994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230BC-20AB-4DD9-AF5C-47BA72E5698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5092E684-C621-4F92-A05A-A167EEF4627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057037" y="4320000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Image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6958D132-F2A9-41E1-BDD8-067D52CE5FE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27752" y="2395565"/>
            <a:ext cx="1800000" cy="18000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Image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B88FD4DB-5089-4686-B4F7-A26163146C9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057037" y="2395565"/>
            <a:ext cx="1800000" cy="180000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Image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324023AF-AB97-4B60-86FA-5DC8DA1B5C4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27752" y="471129"/>
            <a:ext cx="1800000" cy="1800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Image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8210F231-568A-4348-B33F-9EBB4A5CF9E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0057037" y="471129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Image</a:t>
            </a:r>
          </a:p>
        </p:txBody>
      </p:sp>
    </p:spTree>
    <p:extLst>
      <p:ext uri="{BB962C8B-B14F-4D97-AF65-F5344CB8AC3E}">
        <p14:creationId xmlns:p14="http://schemas.microsoft.com/office/powerpoint/2010/main" val="2445114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980000"/>
            <a:ext cx="5580000" cy="414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3" name="Left Header">
            <a:extLst>
              <a:ext uri="{FF2B5EF4-FFF2-40B4-BE49-F238E27FC236}">
                <a16:creationId xmlns:a16="http://schemas.microsoft.com/office/drawing/2014/main" id="{2241B0A0-0033-49FF-89B8-142165C8E9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620000"/>
            <a:ext cx="5580000" cy="3600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Compare A</a:t>
            </a:r>
            <a:endParaRPr lang="en-ZA" dirty="0"/>
          </a:p>
        </p:txBody>
      </p:sp>
      <p:sp>
        <p:nvSpPr>
          <p:cNvPr id="4" name="Right Col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3200" y="1980000"/>
            <a:ext cx="5580000" cy="414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5" name="Right Header">
            <a:extLst>
              <a:ext uri="{FF2B5EF4-FFF2-40B4-BE49-F238E27FC236}">
                <a16:creationId xmlns:a16="http://schemas.microsoft.com/office/drawing/2014/main" id="{069A9930-1B94-49BC-B4A6-B597F155D2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620000"/>
            <a:ext cx="5580000" cy="3600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Compare B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AC535-CCE6-472A-BA3D-DDE92DFF0ED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2F890-EB29-4A5B-A499-BB0FC04447A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88888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9" cy="667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A41AC-399F-4B25-A28A-F7679843C3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Caption">
            <a:extLst>
              <a:ext uri="{FF2B5EF4-FFF2-40B4-BE49-F238E27FC236}">
                <a16:creationId xmlns:a16="http://schemas.microsoft.com/office/drawing/2014/main" id="{E1C65CF6-B529-468F-B46C-1D1C2E71A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1275" y="6156000"/>
            <a:ext cx="3793125" cy="3960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dirty="0"/>
              <a:t>Place your Image Caption Here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5845FB-DCB7-4844-B346-98986ADFC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880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FB784EBA-F0C5-4F6F-9426-185FBA239203}"/>
              </a:ext>
            </a:extLst>
          </p:cNvPr>
          <p:cNvSpPr>
            <a:spLocks noGrp="1"/>
          </p:cNvSpPr>
          <p:nvPr>
            <p:ph type="media" sz="quarter" idx="15" hasCustomPrompt="1"/>
          </p:nvPr>
        </p:nvSpPr>
        <p:spPr>
          <a:xfrm>
            <a:off x="0" y="0"/>
            <a:ext cx="12192000" cy="6678000"/>
          </a:xfrm>
          <a:pattFill prst="dkUp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Your Video</a:t>
            </a:r>
          </a:p>
        </p:txBody>
      </p:sp>
      <p:sp>
        <p:nvSpPr>
          <p:cNvPr id="5" name="Caption">
            <a:extLst>
              <a:ext uri="{FF2B5EF4-FFF2-40B4-BE49-F238E27FC236}">
                <a16:creationId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1275" y="6156000"/>
            <a:ext cx="3793125" cy="3960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dirty="0"/>
              <a:t>Place your Image Caption Here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7EBDA-221D-4CBD-8DBF-E03A370015D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2508FC-366E-44DA-80A8-28048E1E4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158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111E4563-E2FC-4D6F-B759-AB4FB77D2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7799832" cy="667512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2FE8913-A018-418C-99FB-2DF342B9B5A0}"/>
              </a:ext>
            </a:extLst>
          </p:cNvPr>
          <p:cNvSpPr/>
          <p:nvPr userDrawn="1"/>
        </p:nvSpPr>
        <p:spPr>
          <a:xfrm>
            <a:off x="0" y="0"/>
            <a:ext cx="7802524" cy="66776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id="{AF7702AD-1968-4CE6-BC7C-02C0637069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01097" y="1"/>
            <a:ext cx="4389475" cy="667764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Image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A78464-8D00-4B94-90C7-90F1B54C8A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4862" y="3032684"/>
            <a:ext cx="3759807" cy="1547813"/>
          </a:xfrm>
        </p:spPr>
        <p:txBody>
          <a:bodyPr anchor="b"/>
          <a:lstStyle>
            <a:lvl1pPr algn="l">
              <a:lnSpc>
                <a:spcPts val="4000"/>
              </a:lnSpc>
              <a:defRPr sz="66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F50292C9-54F6-4F7B-A885-34CE1E3B0351}"/>
              </a:ext>
            </a:extLst>
          </p:cNvPr>
          <p:cNvSpPr/>
          <p:nvPr userDrawn="1"/>
        </p:nvSpPr>
        <p:spPr>
          <a:xfrm>
            <a:off x="1774391" y="4123811"/>
            <a:ext cx="6027420" cy="2599249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034564 w 6505575"/>
              <a:gd name="connsiteY11" fmla="*/ 69886 h 2609850"/>
              <a:gd name="connsiteX12" fmla="*/ 6507004 w 6505575"/>
              <a:gd name="connsiteY12" fmla="*/ 1395766 h 2609850"/>
              <a:gd name="connsiteX13" fmla="*/ 6507004 w 6505575"/>
              <a:gd name="connsiteY13" fmla="*/ 2605441 h 2609850"/>
              <a:gd name="connsiteX14" fmla="*/ 7144 w 6505575"/>
              <a:gd name="connsiteY14" fmla="*/ 2605441 h 2609850"/>
              <a:gd name="connsiteX0" fmla="*/ 6499860 w 6591300"/>
              <a:gd name="connsiteY0" fmla="*/ 1388622 h 2599249"/>
              <a:gd name="connsiteX1" fmla="*/ 6499860 w 6591300"/>
              <a:gd name="connsiteY1" fmla="*/ 2598297 h 2599249"/>
              <a:gd name="connsiteX2" fmla="*/ 0 w 6591300"/>
              <a:gd name="connsiteY2" fmla="*/ 2598297 h 2599249"/>
              <a:gd name="connsiteX3" fmla="*/ 0 w 6591300"/>
              <a:gd name="connsiteY3" fmla="*/ 2599249 h 2599249"/>
              <a:gd name="connsiteX4" fmla="*/ 874395 w 6591300"/>
              <a:gd name="connsiteY4" fmla="*/ 2055372 h 2599249"/>
              <a:gd name="connsiteX5" fmla="*/ 1470660 w 6591300"/>
              <a:gd name="connsiteY5" fmla="*/ 2049657 h 2599249"/>
              <a:gd name="connsiteX6" fmla="*/ 1562100 w 6591300"/>
              <a:gd name="connsiteY6" fmla="*/ 2104902 h 2599249"/>
              <a:gd name="connsiteX7" fmla="*/ 2532697 w 6591300"/>
              <a:gd name="connsiteY7" fmla="*/ 2077279 h 2599249"/>
              <a:gd name="connsiteX8" fmla="*/ 3231832 w 6591300"/>
              <a:gd name="connsiteY8" fmla="*/ 1603887 h 2599249"/>
              <a:gd name="connsiteX9" fmla="*/ 3635692 w 6591300"/>
              <a:gd name="connsiteY9" fmla="*/ 1582932 h 2599249"/>
              <a:gd name="connsiteX10" fmla="*/ 3956685 w 6591300"/>
              <a:gd name="connsiteY10" fmla="*/ 1755334 h 2599249"/>
              <a:gd name="connsiteX11" fmla="*/ 4855845 w 6591300"/>
              <a:gd name="connsiteY11" fmla="*/ 1448629 h 2599249"/>
              <a:gd name="connsiteX12" fmla="*/ 5099685 w 6591300"/>
              <a:gd name="connsiteY12" fmla="*/ 727587 h 2599249"/>
              <a:gd name="connsiteX13" fmla="*/ 6027420 w 6591300"/>
              <a:gd name="connsiteY13" fmla="*/ 62742 h 2599249"/>
              <a:gd name="connsiteX14" fmla="*/ 6027420 w 6591300"/>
              <a:gd name="connsiteY14" fmla="*/ 62742 h 2599249"/>
              <a:gd name="connsiteX15" fmla="*/ 6591300 w 6591300"/>
              <a:gd name="connsiteY15" fmla="*/ 1480062 h 2599249"/>
              <a:gd name="connsiteX0" fmla="*/ 6499860 w 6591300"/>
              <a:gd name="connsiteY0" fmla="*/ 2598297 h 2599249"/>
              <a:gd name="connsiteX1" fmla="*/ 0 w 6591300"/>
              <a:gd name="connsiteY1" fmla="*/ 2598297 h 2599249"/>
              <a:gd name="connsiteX2" fmla="*/ 0 w 6591300"/>
              <a:gd name="connsiteY2" fmla="*/ 2599249 h 2599249"/>
              <a:gd name="connsiteX3" fmla="*/ 874395 w 6591300"/>
              <a:gd name="connsiteY3" fmla="*/ 2055372 h 2599249"/>
              <a:gd name="connsiteX4" fmla="*/ 1470660 w 6591300"/>
              <a:gd name="connsiteY4" fmla="*/ 2049657 h 2599249"/>
              <a:gd name="connsiteX5" fmla="*/ 1562100 w 6591300"/>
              <a:gd name="connsiteY5" fmla="*/ 2104902 h 2599249"/>
              <a:gd name="connsiteX6" fmla="*/ 2532697 w 6591300"/>
              <a:gd name="connsiteY6" fmla="*/ 2077279 h 2599249"/>
              <a:gd name="connsiteX7" fmla="*/ 3231832 w 6591300"/>
              <a:gd name="connsiteY7" fmla="*/ 1603887 h 2599249"/>
              <a:gd name="connsiteX8" fmla="*/ 3635692 w 6591300"/>
              <a:gd name="connsiteY8" fmla="*/ 1582932 h 2599249"/>
              <a:gd name="connsiteX9" fmla="*/ 3956685 w 6591300"/>
              <a:gd name="connsiteY9" fmla="*/ 1755334 h 2599249"/>
              <a:gd name="connsiteX10" fmla="*/ 4855845 w 6591300"/>
              <a:gd name="connsiteY10" fmla="*/ 1448629 h 2599249"/>
              <a:gd name="connsiteX11" fmla="*/ 5099685 w 6591300"/>
              <a:gd name="connsiteY11" fmla="*/ 727587 h 2599249"/>
              <a:gd name="connsiteX12" fmla="*/ 6027420 w 6591300"/>
              <a:gd name="connsiteY12" fmla="*/ 62742 h 2599249"/>
              <a:gd name="connsiteX13" fmla="*/ 6027420 w 6591300"/>
              <a:gd name="connsiteY13" fmla="*/ 62742 h 2599249"/>
              <a:gd name="connsiteX14" fmla="*/ 6591300 w 6591300"/>
              <a:gd name="connsiteY14" fmla="*/ 1480062 h 2599249"/>
              <a:gd name="connsiteX0" fmla="*/ 0 w 6591300"/>
              <a:gd name="connsiteY0" fmla="*/ 2598297 h 2599249"/>
              <a:gd name="connsiteX1" fmla="*/ 0 w 6591300"/>
              <a:gd name="connsiteY1" fmla="*/ 2599249 h 2599249"/>
              <a:gd name="connsiteX2" fmla="*/ 874395 w 6591300"/>
              <a:gd name="connsiteY2" fmla="*/ 2055372 h 2599249"/>
              <a:gd name="connsiteX3" fmla="*/ 1470660 w 6591300"/>
              <a:gd name="connsiteY3" fmla="*/ 2049657 h 2599249"/>
              <a:gd name="connsiteX4" fmla="*/ 1562100 w 6591300"/>
              <a:gd name="connsiteY4" fmla="*/ 2104902 h 2599249"/>
              <a:gd name="connsiteX5" fmla="*/ 2532697 w 6591300"/>
              <a:gd name="connsiteY5" fmla="*/ 2077279 h 2599249"/>
              <a:gd name="connsiteX6" fmla="*/ 3231832 w 6591300"/>
              <a:gd name="connsiteY6" fmla="*/ 1603887 h 2599249"/>
              <a:gd name="connsiteX7" fmla="*/ 3635692 w 6591300"/>
              <a:gd name="connsiteY7" fmla="*/ 1582932 h 2599249"/>
              <a:gd name="connsiteX8" fmla="*/ 3956685 w 6591300"/>
              <a:gd name="connsiteY8" fmla="*/ 1755334 h 2599249"/>
              <a:gd name="connsiteX9" fmla="*/ 4855845 w 6591300"/>
              <a:gd name="connsiteY9" fmla="*/ 1448629 h 2599249"/>
              <a:gd name="connsiteX10" fmla="*/ 5099685 w 6591300"/>
              <a:gd name="connsiteY10" fmla="*/ 727587 h 2599249"/>
              <a:gd name="connsiteX11" fmla="*/ 6027420 w 6591300"/>
              <a:gd name="connsiteY11" fmla="*/ 62742 h 2599249"/>
              <a:gd name="connsiteX12" fmla="*/ 6027420 w 6591300"/>
              <a:gd name="connsiteY12" fmla="*/ 62742 h 2599249"/>
              <a:gd name="connsiteX13" fmla="*/ 6591300 w 6591300"/>
              <a:gd name="connsiteY13" fmla="*/ 1480062 h 2599249"/>
              <a:gd name="connsiteX0" fmla="*/ 0 w 6027420"/>
              <a:gd name="connsiteY0" fmla="*/ 2598297 h 2599249"/>
              <a:gd name="connsiteX1" fmla="*/ 0 w 6027420"/>
              <a:gd name="connsiteY1" fmla="*/ 2599249 h 2599249"/>
              <a:gd name="connsiteX2" fmla="*/ 874395 w 6027420"/>
              <a:gd name="connsiteY2" fmla="*/ 2055372 h 2599249"/>
              <a:gd name="connsiteX3" fmla="*/ 1470660 w 6027420"/>
              <a:gd name="connsiteY3" fmla="*/ 2049657 h 2599249"/>
              <a:gd name="connsiteX4" fmla="*/ 1562100 w 6027420"/>
              <a:gd name="connsiteY4" fmla="*/ 2104902 h 2599249"/>
              <a:gd name="connsiteX5" fmla="*/ 2532697 w 6027420"/>
              <a:gd name="connsiteY5" fmla="*/ 2077279 h 2599249"/>
              <a:gd name="connsiteX6" fmla="*/ 3231832 w 6027420"/>
              <a:gd name="connsiteY6" fmla="*/ 1603887 h 2599249"/>
              <a:gd name="connsiteX7" fmla="*/ 3635692 w 6027420"/>
              <a:gd name="connsiteY7" fmla="*/ 1582932 h 2599249"/>
              <a:gd name="connsiteX8" fmla="*/ 3956685 w 6027420"/>
              <a:gd name="connsiteY8" fmla="*/ 1755334 h 2599249"/>
              <a:gd name="connsiteX9" fmla="*/ 4855845 w 6027420"/>
              <a:gd name="connsiteY9" fmla="*/ 1448629 h 2599249"/>
              <a:gd name="connsiteX10" fmla="*/ 5099685 w 6027420"/>
              <a:gd name="connsiteY10" fmla="*/ 727587 h 2599249"/>
              <a:gd name="connsiteX11" fmla="*/ 6027420 w 6027420"/>
              <a:gd name="connsiteY11" fmla="*/ 62742 h 2599249"/>
              <a:gd name="connsiteX12" fmla="*/ 6027420 w 6027420"/>
              <a:gd name="connsiteY12" fmla="*/ 62742 h 259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27420" h="2599249">
                <a:moveTo>
                  <a:pt x="0" y="2598297"/>
                </a:moveTo>
                <a:lnTo>
                  <a:pt x="0" y="2599249"/>
                </a:lnTo>
                <a:lnTo>
                  <a:pt x="874395" y="2055372"/>
                </a:lnTo>
                <a:cubicBezTo>
                  <a:pt x="1056322" y="1942024"/>
                  <a:pt x="1286827" y="1940119"/>
                  <a:pt x="1470660" y="2049657"/>
                </a:cubicBezTo>
                <a:lnTo>
                  <a:pt x="1562100" y="2104902"/>
                </a:lnTo>
                <a:cubicBezTo>
                  <a:pt x="1863090" y="2284924"/>
                  <a:pt x="2241232" y="2273494"/>
                  <a:pt x="2532697" y="2077279"/>
                </a:cubicBezTo>
                <a:lnTo>
                  <a:pt x="3231832" y="1603887"/>
                </a:lnTo>
                <a:cubicBezTo>
                  <a:pt x="3351847" y="1521972"/>
                  <a:pt x="3508057" y="1514352"/>
                  <a:pt x="3635692" y="1582932"/>
                </a:cubicBezTo>
                <a:lnTo>
                  <a:pt x="3956685" y="1755334"/>
                </a:lnTo>
                <a:cubicBezTo>
                  <a:pt x="4288155" y="1933452"/>
                  <a:pt x="4701540" y="1792482"/>
                  <a:pt x="4855845" y="1448629"/>
                </a:cubicBezTo>
                <a:lnTo>
                  <a:pt x="5099685" y="727587"/>
                </a:lnTo>
                <a:cubicBezTo>
                  <a:pt x="5228273" y="156087"/>
                  <a:pt x="5863590" y="-137283"/>
                  <a:pt x="6027420" y="62742"/>
                </a:cubicBezTo>
                <a:lnTo>
                  <a:pt x="6027420" y="62742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ZA" dirty="0"/>
          </a:p>
        </p:txBody>
      </p:sp>
      <p:sp>
        <p:nvSpPr>
          <p:cNvPr id="15" name="Name">
            <a:extLst>
              <a:ext uri="{FF2B5EF4-FFF2-40B4-BE49-F238E27FC236}">
                <a16:creationId xmlns:a16="http://schemas.microsoft.com/office/drawing/2014/main" id="{B8C48821-0D90-416C-873E-50587E8A0C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4861" y="4741677"/>
            <a:ext cx="3756943" cy="252000"/>
          </a:xfr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16" name="Email">
            <a:extLst>
              <a:ext uri="{FF2B5EF4-FFF2-40B4-BE49-F238E27FC236}">
                <a16:creationId xmlns:a16="http://schemas.microsoft.com/office/drawing/2014/main" id="{42450180-8D19-405E-97F0-2A309B58D0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88990" y="5147137"/>
            <a:ext cx="3462814" cy="252000"/>
          </a:xfrm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Email</a:t>
            </a:r>
            <a:endParaRPr lang="en-Z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37F23B-0C4D-4D27-BF83-0B10D1CFFDCD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9551A1-FBAD-4CC8-AA99-F9F4D4281782}"/>
              </a:ext>
            </a:extLst>
          </p:cNvPr>
          <p:cNvSpPr/>
          <p:nvPr userDrawn="1"/>
        </p:nvSpPr>
        <p:spPr>
          <a:xfrm>
            <a:off x="7804351" y="6678000"/>
            <a:ext cx="4224296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/>
            <a:endParaRPr lang="en-ZA" sz="1000" noProof="1">
              <a:latin typeface="Tw Cen MT" panose="020B0602020104020603" pitchFamily="34" charset="0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F695C6B-DBEE-447E-B106-7351E00BD0AF}"/>
              </a:ext>
            </a:extLst>
          </p:cNvPr>
          <p:cNvSpPr txBox="1">
            <a:spLocks/>
          </p:cNvSpPr>
          <p:nvPr userDrawn="1"/>
        </p:nvSpPr>
        <p:spPr>
          <a:xfrm>
            <a:off x="12030074" y="6678000"/>
            <a:ext cx="161925" cy="144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7200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A38929-6316-4332-83F8-9E95386C7C42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77472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921DB-2DD6-4869-9104-BE40FBBC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1CC9B96F-1A0A-4B16-BDF7-48B289CD53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A7081-42C5-4F4E-8A26-E7788CCF4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620000"/>
            <a:ext cx="11473200" cy="450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38FCAA-94B1-47BD-AD46-123D3404BBB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A11CEA-C130-40E5-A858-8D4FE6E5864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08772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99CE02-8616-40B2-85FF-B06E192752AB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3DF8E0-6324-45B7-8B0A-24383EF1B915}"/>
              </a:ext>
            </a:extLst>
          </p:cNvPr>
          <p:cNvSpPr/>
          <p:nvPr userDrawn="1"/>
        </p:nvSpPr>
        <p:spPr>
          <a:xfrm>
            <a:off x="7804351" y="6678000"/>
            <a:ext cx="3789833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/>
            <a:r>
              <a:rPr lang="en-ZA" sz="1000" noProof="1">
                <a:latin typeface="+mn-lt"/>
              </a:rPr>
              <a:t>Jens Martensson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9E718F-2F10-41F1-8E9F-18DD53EF065F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1581A5-A75E-41FB-A68A-70BA1AB54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A9B02-6E3D-4037-BE18-E02B78663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260000"/>
            <a:ext cx="11473200" cy="48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54C2B-6B0B-4286-BFA4-F6131386B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483329"/>
            <a:ext cx="2378438" cy="187367"/>
          </a:xfrm>
          <a:prstGeom prst="rect">
            <a:avLst/>
          </a:prstGeom>
          <a:gradFill>
            <a:gsLst>
              <a:gs pos="8200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</p:spPr>
        <p:txBody>
          <a:bodyPr vert="horz" lIns="3600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5D258-5720-4517-B8DE-EB5AA5C4F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4400" y="6678000"/>
            <a:ext cx="597600" cy="144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47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0800000" scaled="0"/>
          </a:gradFill>
        </p:spPr>
        <p:txBody>
          <a:bodyPr vert="horz" lIns="0" tIns="0" rIns="72000" bIns="0" rtlCol="0" anchor="ctr"/>
          <a:lstStyle>
            <a:lvl1pPr algn="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1771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63" r:id="rId4"/>
    <p:sldLayoutId id="2147483656" r:id="rId5"/>
    <p:sldLayoutId id="2147483660" r:id="rId6"/>
    <p:sldLayoutId id="2147483661" r:id="rId7"/>
    <p:sldLayoutId id="2147483664" r:id="rId8"/>
    <p:sldLayoutId id="2147483650" r:id="rId9"/>
    <p:sldLayoutId id="2147483652" r:id="rId10"/>
    <p:sldLayoutId id="2147483654" r:id="rId11"/>
    <p:sldLayoutId id="214748365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3525" indent="-26352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1pPr>
      <a:lvl2pPr marL="536575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2pPr>
      <a:lvl3pPr marL="811213" indent="-2746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3pPr>
      <a:lvl4pPr marL="1074738" indent="-2635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4pPr>
      <a:lvl5pPr marL="1347788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em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hyperlink" Target="http://traminer.unige.ch/doc/seqLLCP.html" TargetMode="External"/><Relationship Id="rId7" Type="http://schemas.openxmlformats.org/officeDocument/2006/relationships/image" Target="../media/image21.emf"/><Relationship Id="rId2" Type="http://schemas.openxmlformats.org/officeDocument/2006/relationships/hyperlink" Target="http://traminer.unige.ch/doc/seqLLCS.html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0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3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2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280.png"/><Relationship Id="rId7" Type="http://schemas.openxmlformats.org/officeDocument/2006/relationships/image" Target="../media/image36.emf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30.png"/><Relationship Id="rId5" Type="http://schemas.openxmlformats.org/officeDocument/2006/relationships/image" Target="../media/image35.emf"/><Relationship Id="rId10" Type="http://schemas.openxmlformats.org/officeDocument/2006/relationships/image" Target="../media/image38.png"/><Relationship Id="rId4" Type="http://schemas.openxmlformats.org/officeDocument/2006/relationships/oleObject" Target="../embeddings/oleObject7.bin"/><Relationship Id="rId9" Type="http://schemas.openxmlformats.org/officeDocument/2006/relationships/image" Target="../media/image3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0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39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1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s://www.google.fr/url?sa=i&amp;source=imgres&amp;cd=&amp;cad=rja&amp;uact=8&amp;ved=2ahUKEwjjlK-chKbeAhVLQBoKHdhZAAEQjRx6BAgBEAU&amp;url=https://ai.xprize.org/about/people/francois-chollet?profileType%3Djudge&amp;psig=AOvVaw3X-_z4wZWtCt7LYKIaTBQz&amp;ust=1540709480601301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52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7.png"/><Relationship Id="rId11" Type="http://schemas.openxmlformats.org/officeDocument/2006/relationships/image" Target="../media/image55.emf"/><Relationship Id="rId5" Type="http://schemas.openxmlformats.org/officeDocument/2006/relationships/image" Target="../media/image56.png"/><Relationship Id="rId10" Type="http://schemas.openxmlformats.org/officeDocument/2006/relationships/oleObject" Target="../embeddings/oleObject16.bin"/><Relationship Id="rId4" Type="http://schemas.openxmlformats.org/officeDocument/2006/relationships/image" Target="../media/image53.emf"/><Relationship Id="rId9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13" Type="http://schemas.openxmlformats.org/officeDocument/2006/relationships/oleObject" Target="../embeddings/oleObject22.bin"/><Relationship Id="rId18" Type="http://schemas.openxmlformats.org/officeDocument/2006/relationships/image" Target="../media/image67.emf"/><Relationship Id="rId3" Type="http://schemas.openxmlformats.org/officeDocument/2006/relationships/oleObject" Target="../embeddings/oleObject17.bin"/><Relationship Id="rId21" Type="http://schemas.openxmlformats.org/officeDocument/2006/relationships/oleObject" Target="../embeddings/oleObject26.bin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64.emf"/><Relationship Id="rId17" Type="http://schemas.openxmlformats.org/officeDocument/2006/relationships/oleObject" Target="../embeddings/oleObject24.bin"/><Relationship Id="rId2" Type="http://schemas.openxmlformats.org/officeDocument/2006/relationships/slideLayout" Target="../slideLayouts/slideLayout11.xml"/><Relationship Id="rId16" Type="http://schemas.openxmlformats.org/officeDocument/2006/relationships/image" Target="../media/image66.emf"/><Relationship Id="rId20" Type="http://schemas.openxmlformats.org/officeDocument/2006/relationships/image" Target="../media/image68.e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61.e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8.bin"/><Relationship Id="rId15" Type="http://schemas.openxmlformats.org/officeDocument/2006/relationships/oleObject" Target="../embeddings/oleObject23.bin"/><Relationship Id="rId10" Type="http://schemas.openxmlformats.org/officeDocument/2006/relationships/image" Target="../media/image63.emf"/><Relationship Id="rId19" Type="http://schemas.openxmlformats.org/officeDocument/2006/relationships/oleObject" Target="../embeddings/oleObject25.bin"/><Relationship Id="rId4" Type="http://schemas.openxmlformats.org/officeDocument/2006/relationships/image" Target="../media/image60.emf"/><Relationship Id="rId9" Type="http://schemas.openxmlformats.org/officeDocument/2006/relationships/oleObject" Target="../embeddings/oleObject20.bin"/><Relationship Id="rId14" Type="http://schemas.openxmlformats.org/officeDocument/2006/relationships/image" Target="../media/image65.emf"/><Relationship Id="rId22" Type="http://schemas.openxmlformats.org/officeDocument/2006/relationships/image" Target="../media/image69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 descr="vertical line">
            <a:extLst>
              <a:ext uri="{FF2B5EF4-FFF2-40B4-BE49-F238E27FC236}">
                <a16:creationId xmlns:a16="http://schemas.microsoft.com/office/drawing/2014/main" id="{1B17638D-56AE-48AD-96C8-EE46229C744C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57758" y="1204506"/>
            <a:ext cx="4334242" cy="1175194"/>
          </a:xfrm>
        </p:spPr>
        <p:txBody>
          <a:bodyPr/>
          <a:lstStyle/>
          <a:p>
            <a:r>
              <a:rPr lang="en-ZA" sz="4400" dirty="0"/>
              <a:t>Questions Similarities (Quora Challenge)</a:t>
            </a:r>
          </a:p>
        </p:txBody>
      </p:sp>
      <p:sp>
        <p:nvSpPr>
          <p:cNvPr id="11" name="Graphic 8" descr="space radar outline">
            <a:extLst>
              <a:ext uri="{FF2B5EF4-FFF2-40B4-BE49-F238E27FC236}">
                <a16:creationId xmlns:a16="http://schemas.microsoft.com/office/drawing/2014/main" id="{52C1AEF9-C750-45F9-AD02-5447187F5716}"/>
              </a:ext>
            </a:extLst>
          </p:cNvPr>
          <p:cNvSpPr/>
          <p:nvPr/>
        </p:nvSpPr>
        <p:spPr>
          <a:xfrm rot="16731500">
            <a:off x="10654807" y="4433342"/>
            <a:ext cx="238125" cy="238125"/>
          </a:xfrm>
          <a:custGeom>
            <a:avLst/>
            <a:gdLst>
              <a:gd name="connsiteX0" fmla="*/ 145256 w 238125"/>
              <a:gd name="connsiteY0" fmla="*/ 159538 h 238125"/>
              <a:gd name="connsiteX1" fmla="*/ 150019 w 238125"/>
              <a:gd name="connsiteY1" fmla="*/ 154775 h 238125"/>
              <a:gd name="connsiteX2" fmla="*/ 150019 w 238125"/>
              <a:gd name="connsiteY2" fmla="*/ 145250 h 238125"/>
              <a:gd name="connsiteX3" fmla="*/ 145256 w 238125"/>
              <a:gd name="connsiteY3" fmla="*/ 140488 h 238125"/>
              <a:gd name="connsiteX4" fmla="*/ 140494 w 238125"/>
              <a:gd name="connsiteY4" fmla="*/ 145250 h 238125"/>
              <a:gd name="connsiteX5" fmla="*/ 140494 w 238125"/>
              <a:gd name="connsiteY5" fmla="*/ 154775 h 238125"/>
              <a:gd name="connsiteX6" fmla="*/ 145256 w 238125"/>
              <a:gd name="connsiteY6" fmla="*/ 159538 h 238125"/>
              <a:gd name="connsiteX7" fmla="*/ 234353 w 238125"/>
              <a:gd name="connsiteY7" fmla="*/ 122828 h 238125"/>
              <a:gd name="connsiteX8" fmla="*/ 196253 w 238125"/>
              <a:gd name="connsiteY8" fmla="*/ 84728 h 238125"/>
              <a:gd name="connsiteX9" fmla="*/ 192881 w 238125"/>
              <a:gd name="connsiteY9" fmla="*/ 83338 h 238125"/>
              <a:gd name="connsiteX10" fmla="*/ 97631 w 238125"/>
              <a:gd name="connsiteY10" fmla="*/ 83338 h 238125"/>
              <a:gd name="connsiteX11" fmla="*/ 93231 w 238125"/>
              <a:gd name="connsiteY11" fmla="*/ 86281 h 238125"/>
              <a:gd name="connsiteX12" fmla="*/ 94259 w 238125"/>
              <a:gd name="connsiteY12" fmla="*/ 91472 h 238125"/>
              <a:gd name="connsiteX13" fmla="*/ 114700 w 238125"/>
              <a:gd name="connsiteY13" fmla="*/ 111913 h 238125"/>
              <a:gd name="connsiteX14" fmla="*/ 73819 w 238125"/>
              <a:gd name="connsiteY14" fmla="*/ 111913 h 238125"/>
              <a:gd name="connsiteX15" fmla="*/ 73819 w 238125"/>
              <a:gd name="connsiteY15" fmla="*/ 45238 h 238125"/>
              <a:gd name="connsiteX16" fmla="*/ 88106 w 238125"/>
              <a:gd name="connsiteY16" fmla="*/ 45238 h 238125"/>
              <a:gd name="connsiteX17" fmla="*/ 92869 w 238125"/>
              <a:gd name="connsiteY17" fmla="*/ 40475 h 238125"/>
              <a:gd name="connsiteX18" fmla="*/ 92869 w 238125"/>
              <a:gd name="connsiteY18" fmla="*/ 21425 h 238125"/>
              <a:gd name="connsiteX19" fmla="*/ 88887 w 238125"/>
              <a:gd name="connsiteY19" fmla="*/ 16729 h 238125"/>
              <a:gd name="connsiteX20" fmla="*/ 31737 w 238125"/>
              <a:gd name="connsiteY20" fmla="*/ 7204 h 238125"/>
              <a:gd name="connsiteX21" fmla="*/ 27880 w 238125"/>
              <a:gd name="connsiteY21" fmla="*/ 8271 h 238125"/>
              <a:gd name="connsiteX22" fmla="*/ 26194 w 238125"/>
              <a:gd name="connsiteY22" fmla="*/ 11900 h 238125"/>
              <a:gd name="connsiteX23" fmla="*/ 26194 w 238125"/>
              <a:gd name="connsiteY23" fmla="*/ 40475 h 238125"/>
              <a:gd name="connsiteX24" fmla="*/ 30956 w 238125"/>
              <a:gd name="connsiteY24" fmla="*/ 45238 h 238125"/>
              <a:gd name="connsiteX25" fmla="*/ 64294 w 238125"/>
              <a:gd name="connsiteY25" fmla="*/ 45238 h 238125"/>
              <a:gd name="connsiteX26" fmla="*/ 64294 w 238125"/>
              <a:gd name="connsiteY26" fmla="*/ 111913 h 238125"/>
              <a:gd name="connsiteX27" fmla="*/ 40481 w 238125"/>
              <a:gd name="connsiteY27" fmla="*/ 111913 h 238125"/>
              <a:gd name="connsiteX28" fmla="*/ 26194 w 238125"/>
              <a:gd name="connsiteY28" fmla="*/ 126200 h 238125"/>
              <a:gd name="connsiteX29" fmla="*/ 26194 w 238125"/>
              <a:gd name="connsiteY29" fmla="*/ 164300 h 238125"/>
              <a:gd name="connsiteX30" fmla="*/ 40481 w 238125"/>
              <a:gd name="connsiteY30" fmla="*/ 178588 h 238125"/>
              <a:gd name="connsiteX31" fmla="*/ 76610 w 238125"/>
              <a:gd name="connsiteY31" fmla="*/ 178588 h 238125"/>
              <a:gd name="connsiteX32" fmla="*/ 52769 w 238125"/>
              <a:gd name="connsiteY32" fmla="*/ 202429 h 238125"/>
              <a:gd name="connsiteX33" fmla="*/ 30956 w 238125"/>
              <a:gd name="connsiteY33" fmla="*/ 188113 h 238125"/>
              <a:gd name="connsiteX34" fmla="*/ 7144 w 238125"/>
              <a:gd name="connsiteY34" fmla="*/ 211925 h 238125"/>
              <a:gd name="connsiteX35" fmla="*/ 30956 w 238125"/>
              <a:gd name="connsiteY35" fmla="*/ 235738 h 238125"/>
              <a:gd name="connsiteX36" fmla="*/ 54550 w 238125"/>
              <a:gd name="connsiteY36" fmla="*/ 214116 h 238125"/>
              <a:gd name="connsiteX37" fmla="*/ 90078 w 238125"/>
              <a:gd name="connsiteY37" fmla="*/ 178588 h 238125"/>
              <a:gd name="connsiteX38" fmla="*/ 111919 w 238125"/>
              <a:gd name="connsiteY38" fmla="*/ 178588 h 238125"/>
              <a:gd name="connsiteX39" fmla="*/ 111919 w 238125"/>
              <a:gd name="connsiteY39" fmla="*/ 188598 h 238125"/>
              <a:gd name="connsiteX40" fmla="*/ 92869 w 238125"/>
              <a:gd name="connsiteY40" fmla="*/ 211925 h 238125"/>
              <a:gd name="connsiteX41" fmla="*/ 116681 w 238125"/>
              <a:gd name="connsiteY41" fmla="*/ 235738 h 238125"/>
              <a:gd name="connsiteX42" fmla="*/ 140494 w 238125"/>
              <a:gd name="connsiteY42" fmla="*/ 211925 h 238125"/>
              <a:gd name="connsiteX43" fmla="*/ 121444 w 238125"/>
              <a:gd name="connsiteY43" fmla="*/ 188598 h 238125"/>
              <a:gd name="connsiteX44" fmla="*/ 121444 w 238125"/>
              <a:gd name="connsiteY44" fmla="*/ 178588 h 238125"/>
              <a:gd name="connsiteX45" fmla="*/ 143275 w 238125"/>
              <a:gd name="connsiteY45" fmla="*/ 178588 h 238125"/>
              <a:gd name="connsiteX46" fmla="*/ 178813 w 238125"/>
              <a:gd name="connsiteY46" fmla="*/ 214125 h 238125"/>
              <a:gd name="connsiteX47" fmla="*/ 202406 w 238125"/>
              <a:gd name="connsiteY47" fmla="*/ 235738 h 238125"/>
              <a:gd name="connsiteX48" fmla="*/ 226219 w 238125"/>
              <a:gd name="connsiteY48" fmla="*/ 211925 h 238125"/>
              <a:gd name="connsiteX49" fmla="*/ 202406 w 238125"/>
              <a:gd name="connsiteY49" fmla="*/ 188113 h 238125"/>
              <a:gd name="connsiteX50" fmla="*/ 180594 w 238125"/>
              <a:gd name="connsiteY50" fmla="*/ 202438 h 238125"/>
              <a:gd name="connsiteX51" fmla="*/ 156743 w 238125"/>
              <a:gd name="connsiteY51" fmla="*/ 178588 h 238125"/>
              <a:gd name="connsiteX52" fmla="*/ 192881 w 238125"/>
              <a:gd name="connsiteY52" fmla="*/ 178588 h 238125"/>
              <a:gd name="connsiteX53" fmla="*/ 207169 w 238125"/>
              <a:gd name="connsiteY53" fmla="*/ 164300 h 238125"/>
              <a:gd name="connsiteX54" fmla="*/ 207169 w 238125"/>
              <a:gd name="connsiteY54" fmla="*/ 130963 h 238125"/>
              <a:gd name="connsiteX55" fmla="*/ 230981 w 238125"/>
              <a:gd name="connsiteY55" fmla="*/ 130963 h 238125"/>
              <a:gd name="connsiteX56" fmla="*/ 235382 w 238125"/>
              <a:gd name="connsiteY56" fmla="*/ 128019 h 238125"/>
              <a:gd name="connsiteX57" fmla="*/ 234353 w 238125"/>
              <a:gd name="connsiteY57" fmla="*/ 122828 h 238125"/>
              <a:gd name="connsiteX58" fmla="*/ 45244 w 238125"/>
              <a:gd name="connsiteY58" fmla="*/ 211935 h 238125"/>
              <a:gd name="connsiteX59" fmla="*/ 30956 w 238125"/>
              <a:gd name="connsiteY59" fmla="*/ 226213 h 238125"/>
              <a:gd name="connsiteX60" fmla="*/ 16669 w 238125"/>
              <a:gd name="connsiteY60" fmla="*/ 211925 h 238125"/>
              <a:gd name="connsiteX61" fmla="*/ 30956 w 238125"/>
              <a:gd name="connsiteY61" fmla="*/ 197638 h 238125"/>
              <a:gd name="connsiteX62" fmla="*/ 45244 w 238125"/>
              <a:gd name="connsiteY62" fmla="*/ 211925 h 238125"/>
              <a:gd name="connsiteX63" fmla="*/ 45244 w 238125"/>
              <a:gd name="connsiteY63" fmla="*/ 211935 h 238125"/>
              <a:gd name="connsiteX64" fmla="*/ 202406 w 238125"/>
              <a:gd name="connsiteY64" fmla="*/ 197638 h 238125"/>
              <a:gd name="connsiteX65" fmla="*/ 216694 w 238125"/>
              <a:gd name="connsiteY65" fmla="*/ 211925 h 238125"/>
              <a:gd name="connsiteX66" fmla="*/ 202406 w 238125"/>
              <a:gd name="connsiteY66" fmla="*/ 226213 h 238125"/>
              <a:gd name="connsiteX67" fmla="*/ 188119 w 238125"/>
              <a:gd name="connsiteY67" fmla="*/ 211925 h 238125"/>
              <a:gd name="connsiteX68" fmla="*/ 202406 w 238125"/>
              <a:gd name="connsiteY68" fmla="*/ 197638 h 238125"/>
              <a:gd name="connsiteX69" fmla="*/ 109128 w 238125"/>
              <a:gd name="connsiteY69" fmla="*/ 92863 h 238125"/>
              <a:gd name="connsiteX70" fmla="*/ 143275 w 238125"/>
              <a:gd name="connsiteY70" fmla="*/ 92863 h 238125"/>
              <a:gd name="connsiteX71" fmla="*/ 171850 w 238125"/>
              <a:gd name="connsiteY71" fmla="*/ 121438 h 238125"/>
              <a:gd name="connsiteX72" fmla="*/ 137703 w 238125"/>
              <a:gd name="connsiteY72" fmla="*/ 121438 h 238125"/>
              <a:gd name="connsiteX73" fmla="*/ 109128 w 238125"/>
              <a:gd name="connsiteY73" fmla="*/ 92863 h 238125"/>
              <a:gd name="connsiteX74" fmla="*/ 35719 w 238125"/>
              <a:gd name="connsiteY74" fmla="*/ 35713 h 238125"/>
              <a:gd name="connsiteX75" fmla="*/ 35719 w 238125"/>
              <a:gd name="connsiteY75" fmla="*/ 17520 h 238125"/>
              <a:gd name="connsiteX76" fmla="*/ 83344 w 238125"/>
              <a:gd name="connsiteY76" fmla="*/ 25454 h 238125"/>
              <a:gd name="connsiteX77" fmla="*/ 83344 w 238125"/>
              <a:gd name="connsiteY77" fmla="*/ 35713 h 238125"/>
              <a:gd name="connsiteX78" fmla="*/ 35719 w 238125"/>
              <a:gd name="connsiteY78" fmla="*/ 35713 h 238125"/>
              <a:gd name="connsiteX79" fmla="*/ 130969 w 238125"/>
              <a:gd name="connsiteY79" fmla="*/ 211925 h 238125"/>
              <a:gd name="connsiteX80" fmla="*/ 116681 w 238125"/>
              <a:gd name="connsiteY80" fmla="*/ 226213 h 238125"/>
              <a:gd name="connsiteX81" fmla="*/ 102394 w 238125"/>
              <a:gd name="connsiteY81" fmla="*/ 211925 h 238125"/>
              <a:gd name="connsiteX82" fmla="*/ 116681 w 238125"/>
              <a:gd name="connsiteY82" fmla="*/ 197638 h 238125"/>
              <a:gd name="connsiteX83" fmla="*/ 130969 w 238125"/>
              <a:gd name="connsiteY83" fmla="*/ 211925 h 238125"/>
              <a:gd name="connsiteX84" fmla="*/ 197644 w 238125"/>
              <a:gd name="connsiteY84" fmla="*/ 164300 h 238125"/>
              <a:gd name="connsiteX85" fmla="*/ 192881 w 238125"/>
              <a:gd name="connsiteY85" fmla="*/ 169063 h 238125"/>
              <a:gd name="connsiteX86" fmla="*/ 40481 w 238125"/>
              <a:gd name="connsiteY86" fmla="*/ 169063 h 238125"/>
              <a:gd name="connsiteX87" fmla="*/ 35719 w 238125"/>
              <a:gd name="connsiteY87" fmla="*/ 164300 h 238125"/>
              <a:gd name="connsiteX88" fmla="*/ 35719 w 238125"/>
              <a:gd name="connsiteY88" fmla="*/ 126200 h 238125"/>
              <a:gd name="connsiteX89" fmla="*/ 40481 w 238125"/>
              <a:gd name="connsiteY89" fmla="*/ 121438 h 238125"/>
              <a:gd name="connsiteX90" fmla="*/ 124225 w 238125"/>
              <a:gd name="connsiteY90" fmla="*/ 121438 h 238125"/>
              <a:gd name="connsiteX91" fmla="*/ 132359 w 238125"/>
              <a:gd name="connsiteY91" fmla="*/ 129572 h 238125"/>
              <a:gd name="connsiteX92" fmla="*/ 135731 w 238125"/>
              <a:gd name="connsiteY92" fmla="*/ 130963 h 238125"/>
              <a:gd name="connsiteX93" fmla="*/ 197644 w 238125"/>
              <a:gd name="connsiteY93" fmla="*/ 130963 h 238125"/>
              <a:gd name="connsiteX94" fmla="*/ 197644 w 238125"/>
              <a:gd name="connsiteY94" fmla="*/ 164300 h 238125"/>
              <a:gd name="connsiteX95" fmla="*/ 185318 w 238125"/>
              <a:gd name="connsiteY95" fmla="*/ 121438 h 238125"/>
              <a:gd name="connsiteX96" fmla="*/ 156743 w 238125"/>
              <a:gd name="connsiteY96" fmla="*/ 92863 h 238125"/>
              <a:gd name="connsiteX97" fmla="*/ 190910 w 238125"/>
              <a:gd name="connsiteY97" fmla="*/ 92863 h 238125"/>
              <a:gd name="connsiteX98" fmla="*/ 219485 w 238125"/>
              <a:gd name="connsiteY98" fmla="*/ 121438 h 238125"/>
              <a:gd name="connsiteX99" fmla="*/ 185318 w 238125"/>
              <a:gd name="connsiteY99" fmla="*/ 121438 h 238125"/>
              <a:gd name="connsiteX100" fmla="*/ 164306 w 238125"/>
              <a:gd name="connsiteY100" fmla="*/ 159538 h 238125"/>
              <a:gd name="connsiteX101" fmla="*/ 169069 w 238125"/>
              <a:gd name="connsiteY101" fmla="*/ 154775 h 238125"/>
              <a:gd name="connsiteX102" fmla="*/ 169069 w 238125"/>
              <a:gd name="connsiteY102" fmla="*/ 145250 h 238125"/>
              <a:gd name="connsiteX103" fmla="*/ 164306 w 238125"/>
              <a:gd name="connsiteY103" fmla="*/ 140488 h 238125"/>
              <a:gd name="connsiteX104" fmla="*/ 159544 w 238125"/>
              <a:gd name="connsiteY104" fmla="*/ 145250 h 238125"/>
              <a:gd name="connsiteX105" fmla="*/ 159544 w 238125"/>
              <a:gd name="connsiteY105" fmla="*/ 154775 h 238125"/>
              <a:gd name="connsiteX106" fmla="*/ 164306 w 238125"/>
              <a:gd name="connsiteY106" fmla="*/ 159538 h 238125"/>
              <a:gd name="connsiteX107" fmla="*/ 78581 w 238125"/>
              <a:gd name="connsiteY107" fmla="*/ 130963 h 238125"/>
              <a:gd name="connsiteX108" fmla="*/ 50006 w 238125"/>
              <a:gd name="connsiteY108" fmla="*/ 130963 h 238125"/>
              <a:gd name="connsiteX109" fmla="*/ 45244 w 238125"/>
              <a:gd name="connsiteY109" fmla="*/ 135725 h 238125"/>
              <a:gd name="connsiteX110" fmla="*/ 45244 w 238125"/>
              <a:gd name="connsiteY110" fmla="*/ 154775 h 238125"/>
              <a:gd name="connsiteX111" fmla="*/ 50006 w 238125"/>
              <a:gd name="connsiteY111" fmla="*/ 159538 h 238125"/>
              <a:gd name="connsiteX112" fmla="*/ 78581 w 238125"/>
              <a:gd name="connsiteY112" fmla="*/ 159538 h 238125"/>
              <a:gd name="connsiteX113" fmla="*/ 83344 w 238125"/>
              <a:gd name="connsiteY113" fmla="*/ 154775 h 238125"/>
              <a:gd name="connsiteX114" fmla="*/ 83344 w 238125"/>
              <a:gd name="connsiteY114" fmla="*/ 135725 h 238125"/>
              <a:gd name="connsiteX115" fmla="*/ 78581 w 238125"/>
              <a:gd name="connsiteY115" fmla="*/ 130963 h 238125"/>
              <a:gd name="connsiteX116" fmla="*/ 73819 w 238125"/>
              <a:gd name="connsiteY116" fmla="*/ 150013 h 238125"/>
              <a:gd name="connsiteX117" fmla="*/ 54769 w 238125"/>
              <a:gd name="connsiteY117" fmla="*/ 150013 h 238125"/>
              <a:gd name="connsiteX118" fmla="*/ 54769 w 238125"/>
              <a:gd name="connsiteY118" fmla="*/ 140488 h 238125"/>
              <a:gd name="connsiteX119" fmla="*/ 73819 w 238125"/>
              <a:gd name="connsiteY119" fmla="*/ 140488 h 238125"/>
              <a:gd name="connsiteX120" fmla="*/ 73819 w 238125"/>
              <a:gd name="connsiteY120" fmla="*/ 150013 h 238125"/>
              <a:gd name="connsiteX121" fmla="*/ 183356 w 238125"/>
              <a:gd name="connsiteY121" fmla="*/ 159538 h 238125"/>
              <a:gd name="connsiteX122" fmla="*/ 188119 w 238125"/>
              <a:gd name="connsiteY122" fmla="*/ 154775 h 238125"/>
              <a:gd name="connsiteX123" fmla="*/ 188119 w 238125"/>
              <a:gd name="connsiteY123" fmla="*/ 145250 h 238125"/>
              <a:gd name="connsiteX124" fmla="*/ 183356 w 238125"/>
              <a:gd name="connsiteY124" fmla="*/ 140488 h 238125"/>
              <a:gd name="connsiteX125" fmla="*/ 178594 w 238125"/>
              <a:gd name="connsiteY125" fmla="*/ 145250 h 238125"/>
              <a:gd name="connsiteX126" fmla="*/ 178594 w 238125"/>
              <a:gd name="connsiteY126" fmla="*/ 154775 h 238125"/>
              <a:gd name="connsiteX127" fmla="*/ 183356 w 238125"/>
              <a:gd name="connsiteY127" fmla="*/ 159538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238125" h="238125">
                <a:moveTo>
                  <a:pt x="145256" y="159538"/>
                </a:moveTo>
                <a:cubicBezTo>
                  <a:pt x="147885" y="159538"/>
                  <a:pt x="150019" y="157404"/>
                  <a:pt x="150019" y="154775"/>
                </a:cubicBezTo>
                <a:lnTo>
                  <a:pt x="150019" y="145250"/>
                </a:lnTo>
                <a:cubicBezTo>
                  <a:pt x="150019" y="142621"/>
                  <a:pt x="147885" y="140488"/>
                  <a:pt x="145256" y="140488"/>
                </a:cubicBezTo>
                <a:cubicBezTo>
                  <a:pt x="142627" y="140488"/>
                  <a:pt x="140494" y="142621"/>
                  <a:pt x="140494" y="145250"/>
                </a:cubicBezTo>
                <a:lnTo>
                  <a:pt x="140494" y="154775"/>
                </a:lnTo>
                <a:cubicBezTo>
                  <a:pt x="140494" y="157404"/>
                  <a:pt x="142627" y="159538"/>
                  <a:pt x="145256" y="159538"/>
                </a:cubicBezTo>
                <a:close/>
                <a:moveTo>
                  <a:pt x="234353" y="122828"/>
                </a:moveTo>
                <a:lnTo>
                  <a:pt x="196253" y="84728"/>
                </a:lnTo>
                <a:cubicBezTo>
                  <a:pt x="195358" y="83842"/>
                  <a:pt x="194148" y="83338"/>
                  <a:pt x="192881" y="83338"/>
                </a:cubicBezTo>
                <a:lnTo>
                  <a:pt x="97631" y="83338"/>
                </a:lnTo>
                <a:cubicBezTo>
                  <a:pt x="95707" y="83338"/>
                  <a:pt x="93964" y="84500"/>
                  <a:pt x="93231" y="86281"/>
                </a:cubicBezTo>
                <a:cubicBezTo>
                  <a:pt x="92488" y="88062"/>
                  <a:pt x="92897" y="90110"/>
                  <a:pt x="94259" y="91472"/>
                </a:cubicBezTo>
                <a:lnTo>
                  <a:pt x="114700" y="111913"/>
                </a:lnTo>
                <a:lnTo>
                  <a:pt x="73819" y="111913"/>
                </a:lnTo>
                <a:lnTo>
                  <a:pt x="73819" y="45238"/>
                </a:lnTo>
                <a:lnTo>
                  <a:pt x="88106" y="45238"/>
                </a:lnTo>
                <a:cubicBezTo>
                  <a:pt x="90735" y="45238"/>
                  <a:pt x="92869" y="43104"/>
                  <a:pt x="92869" y="40475"/>
                </a:cubicBezTo>
                <a:lnTo>
                  <a:pt x="92869" y="21425"/>
                </a:lnTo>
                <a:cubicBezTo>
                  <a:pt x="92869" y="19101"/>
                  <a:pt x="91183" y="17110"/>
                  <a:pt x="88887" y="16729"/>
                </a:cubicBezTo>
                <a:lnTo>
                  <a:pt x="31737" y="7204"/>
                </a:lnTo>
                <a:cubicBezTo>
                  <a:pt x="30375" y="6985"/>
                  <a:pt x="28946" y="7366"/>
                  <a:pt x="27880" y="8271"/>
                </a:cubicBezTo>
                <a:cubicBezTo>
                  <a:pt x="26803" y="9166"/>
                  <a:pt x="26194" y="10500"/>
                  <a:pt x="26194" y="11900"/>
                </a:cubicBezTo>
                <a:lnTo>
                  <a:pt x="26194" y="40475"/>
                </a:lnTo>
                <a:cubicBezTo>
                  <a:pt x="26194" y="43104"/>
                  <a:pt x="28327" y="45238"/>
                  <a:pt x="30956" y="45238"/>
                </a:cubicBezTo>
                <a:lnTo>
                  <a:pt x="64294" y="45238"/>
                </a:lnTo>
                <a:lnTo>
                  <a:pt x="64294" y="111913"/>
                </a:lnTo>
                <a:lnTo>
                  <a:pt x="40481" y="111913"/>
                </a:lnTo>
                <a:cubicBezTo>
                  <a:pt x="32604" y="111913"/>
                  <a:pt x="26194" y="118323"/>
                  <a:pt x="26194" y="126200"/>
                </a:cubicBezTo>
                <a:lnTo>
                  <a:pt x="26194" y="164300"/>
                </a:lnTo>
                <a:cubicBezTo>
                  <a:pt x="26194" y="172177"/>
                  <a:pt x="32604" y="178588"/>
                  <a:pt x="40481" y="178588"/>
                </a:cubicBezTo>
                <a:lnTo>
                  <a:pt x="76610" y="178588"/>
                </a:lnTo>
                <a:lnTo>
                  <a:pt x="52769" y="202429"/>
                </a:lnTo>
                <a:cubicBezTo>
                  <a:pt x="49082" y="194018"/>
                  <a:pt x="40700" y="188113"/>
                  <a:pt x="30956" y="188113"/>
                </a:cubicBezTo>
                <a:cubicBezTo>
                  <a:pt x="17831" y="188113"/>
                  <a:pt x="7144" y="198800"/>
                  <a:pt x="7144" y="211925"/>
                </a:cubicBezTo>
                <a:cubicBezTo>
                  <a:pt x="7144" y="225050"/>
                  <a:pt x="17831" y="235738"/>
                  <a:pt x="30956" y="235738"/>
                </a:cubicBezTo>
                <a:cubicBezTo>
                  <a:pt x="43329" y="235738"/>
                  <a:pt x="53416" y="226203"/>
                  <a:pt x="54550" y="214116"/>
                </a:cubicBezTo>
                <a:lnTo>
                  <a:pt x="90078" y="178588"/>
                </a:lnTo>
                <a:lnTo>
                  <a:pt x="111919" y="178588"/>
                </a:lnTo>
                <a:lnTo>
                  <a:pt x="111919" y="188598"/>
                </a:lnTo>
                <a:cubicBezTo>
                  <a:pt x="101060" y="190808"/>
                  <a:pt x="92869" y="200428"/>
                  <a:pt x="92869" y="211925"/>
                </a:cubicBezTo>
                <a:cubicBezTo>
                  <a:pt x="92869" y="225050"/>
                  <a:pt x="103556" y="235738"/>
                  <a:pt x="116681" y="235738"/>
                </a:cubicBezTo>
                <a:cubicBezTo>
                  <a:pt x="129807" y="235738"/>
                  <a:pt x="140494" y="225050"/>
                  <a:pt x="140494" y="211925"/>
                </a:cubicBezTo>
                <a:cubicBezTo>
                  <a:pt x="140494" y="200428"/>
                  <a:pt x="132293" y="190808"/>
                  <a:pt x="121444" y="188598"/>
                </a:cubicBezTo>
                <a:lnTo>
                  <a:pt x="121444" y="178588"/>
                </a:lnTo>
                <a:lnTo>
                  <a:pt x="143275" y="178588"/>
                </a:lnTo>
                <a:lnTo>
                  <a:pt x="178813" y="214125"/>
                </a:lnTo>
                <a:cubicBezTo>
                  <a:pt x="179946" y="226203"/>
                  <a:pt x="190033" y="235738"/>
                  <a:pt x="202406" y="235738"/>
                </a:cubicBezTo>
                <a:cubicBezTo>
                  <a:pt x="215532" y="235738"/>
                  <a:pt x="226219" y="225050"/>
                  <a:pt x="226219" y="211925"/>
                </a:cubicBezTo>
                <a:cubicBezTo>
                  <a:pt x="226219" y="198800"/>
                  <a:pt x="215532" y="188113"/>
                  <a:pt x="202406" y="188113"/>
                </a:cubicBezTo>
                <a:cubicBezTo>
                  <a:pt x="192653" y="188113"/>
                  <a:pt x="184271" y="194028"/>
                  <a:pt x="180594" y="202438"/>
                </a:cubicBezTo>
                <a:lnTo>
                  <a:pt x="156743" y="178588"/>
                </a:lnTo>
                <a:lnTo>
                  <a:pt x="192881" y="178588"/>
                </a:lnTo>
                <a:cubicBezTo>
                  <a:pt x="200758" y="178588"/>
                  <a:pt x="207169" y="172177"/>
                  <a:pt x="207169" y="164300"/>
                </a:cubicBezTo>
                <a:lnTo>
                  <a:pt x="207169" y="130963"/>
                </a:lnTo>
                <a:lnTo>
                  <a:pt x="230981" y="130963"/>
                </a:lnTo>
                <a:cubicBezTo>
                  <a:pt x="232905" y="130963"/>
                  <a:pt x="234648" y="129800"/>
                  <a:pt x="235382" y="128019"/>
                </a:cubicBezTo>
                <a:cubicBezTo>
                  <a:pt x="236125" y="126238"/>
                  <a:pt x="235715" y="124190"/>
                  <a:pt x="234353" y="122828"/>
                </a:cubicBezTo>
                <a:close/>
                <a:moveTo>
                  <a:pt x="45244" y="211935"/>
                </a:moveTo>
                <a:cubicBezTo>
                  <a:pt x="45234" y="219802"/>
                  <a:pt x="38824" y="226213"/>
                  <a:pt x="30956" y="226213"/>
                </a:cubicBezTo>
                <a:cubicBezTo>
                  <a:pt x="23079" y="226213"/>
                  <a:pt x="16669" y="219802"/>
                  <a:pt x="16669" y="211925"/>
                </a:cubicBezTo>
                <a:cubicBezTo>
                  <a:pt x="16669" y="204048"/>
                  <a:pt x="23079" y="197638"/>
                  <a:pt x="30956" y="197638"/>
                </a:cubicBezTo>
                <a:cubicBezTo>
                  <a:pt x="38833" y="197638"/>
                  <a:pt x="45244" y="204048"/>
                  <a:pt x="45244" y="211925"/>
                </a:cubicBezTo>
                <a:cubicBezTo>
                  <a:pt x="45244" y="211925"/>
                  <a:pt x="45244" y="211925"/>
                  <a:pt x="45244" y="211935"/>
                </a:cubicBezTo>
                <a:close/>
                <a:moveTo>
                  <a:pt x="202406" y="197638"/>
                </a:moveTo>
                <a:cubicBezTo>
                  <a:pt x="210283" y="197638"/>
                  <a:pt x="216694" y="204048"/>
                  <a:pt x="216694" y="211925"/>
                </a:cubicBezTo>
                <a:cubicBezTo>
                  <a:pt x="216694" y="219802"/>
                  <a:pt x="210283" y="226213"/>
                  <a:pt x="202406" y="226213"/>
                </a:cubicBezTo>
                <a:cubicBezTo>
                  <a:pt x="194529" y="226213"/>
                  <a:pt x="188119" y="219802"/>
                  <a:pt x="188119" y="211925"/>
                </a:cubicBezTo>
                <a:cubicBezTo>
                  <a:pt x="188119" y="204048"/>
                  <a:pt x="194529" y="197638"/>
                  <a:pt x="202406" y="197638"/>
                </a:cubicBezTo>
                <a:close/>
                <a:moveTo>
                  <a:pt x="109128" y="92863"/>
                </a:moveTo>
                <a:lnTo>
                  <a:pt x="143275" y="92863"/>
                </a:lnTo>
                <a:lnTo>
                  <a:pt x="171850" y="121438"/>
                </a:lnTo>
                <a:lnTo>
                  <a:pt x="137703" y="121438"/>
                </a:lnTo>
                <a:lnTo>
                  <a:pt x="109128" y="92863"/>
                </a:lnTo>
                <a:close/>
                <a:moveTo>
                  <a:pt x="35719" y="35713"/>
                </a:moveTo>
                <a:lnTo>
                  <a:pt x="35719" y="17520"/>
                </a:lnTo>
                <a:lnTo>
                  <a:pt x="83344" y="25454"/>
                </a:lnTo>
                <a:lnTo>
                  <a:pt x="83344" y="35713"/>
                </a:lnTo>
                <a:lnTo>
                  <a:pt x="35719" y="35713"/>
                </a:lnTo>
                <a:close/>
                <a:moveTo>
                  <a:pt x="130969" y="211925"/>
                </a:moveTo>
                <a:cubicBezTo>
                  <a:pt x="130969" y="219802"/>
                  <a:pt x="124558" y="226213"/>
                  <a:pt x="116681" y="226213"/>
                </a:cubicBezTo>
                <a:cubicBezTo>
                  <a:pt x="108804" y="226213"/>
                  <a:pt x="102394" y="219802"/>
                  <a:pt x="102394" y="211925"/>
                </a:cubicBezTo>
                <a:cubicBezTo>
                  <a:pt x="102394" y="204048"/>
                  <a:pt x="108804" y="197638"/>
                  <a:pt x="116681" y="197638"/>
                </a:cubicBezTo>
                <a:cubicBezTo>
                  <a:pt x="124558" y="197638"/>
                  <a:pt x="130969" y="204048"/>
                  <a:pt x="130969" y="211925"/>
                </a:cubicBezTo>
                <a:close/>
                <a:moveTo>
                  <a:pt x="197644" y="164300"/>
                </a:moveTo>
                <a:cubicBezTo>
                  <a:pt x="197644" y="166929"/>
                  <a:pt x="195510" y="169063"/>
                  <a:pt x="192881" y="169063"/>
                </a:cubicBezTo>
                <a:lnTo>
                  <a:pt x="40481" y="169063"/>
                </a:lnTo>
                <a:cubicBezTo>
                  <a:pt x="37852" y="169063"/>
                  <a:pt x="35719" y="166929"/>
                  <a:pt x="35719" y="164300"/>
                </a:cubicBezTo>
                <a:lnTo>
                  <a:pt x="35719" y="126200"/>
                </a:lnTo>
                <a:cubicBezTo>
                  <a:pt x="35719" y="123571"/>
                  <a:pt x="37852" y="121438"/>
                  <a:pt x="40481" y="121438"/>
                </a:cubicBezTo>
                <a:lnTo>
                  <a:pt x="124225" y="121438"/>
                </a:lnTo>
                <a:lnTo>
                  <a:pt x="132359" y="129572"/>
                </a:lnTo>
                <a:cubicBezTo>
                  <a:pt x="133255" y="130458"/>
                  <a:pt x="134464" y="130963"/>
                  <a:pt x="135731" y="130963"/>
                </a:cubicBezTo>
                <a:lnTo>
                  <a:pt x="197644" y="130963"/>
                </a:lnTo>
                <a:lnTo>
                  <a:pt x="197644" y="164300"/>
                </a:lnTo>
                <a:close/>
                <a:moveTo>
                  <a:pt x="185318" y="121438"/>
                </a:moveTo>
                <a:lnTo>
                  <a:pt x="156743" y="92863"/>
                </a:lnTo>
                <a:lnTo>
                  <a:pt x="190910" y="92863"/>
                </a:lnTo>
                <a:lnTo>
                  <a:pt x="219485" y="121438"/>
                </a:lnTo>
                <a:lnTo>
                  <a:pt x="185318" y="121438"/>
                </a:lnTo>
                <a:close/>
                <a:moveTo>
                  <a:pt x="164306" y="159538"/>
                </a:moveTo>
                <a:cubicBezTo>
                  <a:pt x="166935" y="159538"/>
                  <a:pt x="169069" y="157404"/>
                  <a:pt x="169069" y="154775"/>
                </a:cubicBezTo>
                <a:lnTo>
                  <a:pt x="169069" y="145250"/>
                </a:lnTo>
                <a:cubicBezTo>
                  <a:pt x="169069" y="142621"/>
                  <a:pt x="166935" y="140488"/>
                  <a:pt x="164306" y="140488"/>
                </a:cubicBezTo>
                <a:cubicBezTo>
                  <a:pt x="161677" y="140488"/>
                  <a:pt x="159544" y="142621"/>
                  <a:pt x="159544" y="145250"/>
                </a:cubicBezTo>
                <a:lnTo>
                  <a:pt x="159544" y="154775"/>
                </a:lnTo>
                <a:cubicBezTo>
                  <a:pt x="159544" y="157404"/>
                  <a:pt x="161677" y="159538"/>
                  <a:pt x="164306" y="159538"/>
                </a:cubicBezTo>
                <a:close/>
                <a:moveTo>
                  <a:pt x="78581" y="130963"/>
                </a:moveTo>
                <a:lnTo>
                  <a:pt x="50006" y="130963"/>
                </a:lnTo>
                <a:cubicBezTo>
                  <a:pt x="47377" y="130963"/>
                  <a:pt x="45244" y="133096"/>
                  <a:pt x="45244" y="135725"/>
                </a:cubicBezTo>
                <a:lnTo>
                  <a:pt x="45244" y="154775"/>
                </a:lnTo>
                <a:cubicBezTo>
                  <a:pt x="45244" y="157404"/>
                  <a:pt x="47377" y="159538"/>
                  <a:pt x="50006" y="159538"/>
                </a:cubicBezTo>
                <a:lnTo>
                  <a:pt x="78581" y="159538"/>
                </a:lnTo>
                <a:cubicBezTo>
                  <a:pt x="81210" y="159538"/>
                  <a:pt x="83344" y="157404"/>
                  <a:pt x="83344" y="154775"/>
                </a:cubicBezTo>
                <a:lnTo>
                  <a:pt x="83344" y="135725"/>
                </a:lnTo>
                <a:cubicBezTo>
                  <a:pt x="83344" y="133096"/>
                  <a:pt x="81210" y="130963"/>
                  <a:pt x="78581" y="130963"/>
                </a:cubicBezTo>
                <a:close/>
                <a:moveTo>
                  <a:pt x="73819" y="150013"/>
                </a:moveTo>
                <a:lnTo>
                  <a:pt x="54769" y="150013"/>
                </a:lnTo>
                <a:lnTo>
                  <a:pt x="54769" y="140488"/>
                </a:lnTo>
                <a:lnTo>
                  <a:pt x="73819" y="140488"/>
                </a:lnTo>
                <a:lnTo>
                  <a:pt x="73819" y="150013"/>
                </a:lnTo>
                <a:close/>
                <a:moveTo>
                  <a:pt x="183356" y="159538"/>
                </a:moveTo>
                <a:cubicBezTo>
                  <a:pt x="185985" y="159538"/>
                  <a:pt x="188119" y="157404"/>
                  <a:pt x="188119" y="154775"/>
                </a:cubicBezTo>
                <a:lnTo>
                  <a:pt x="188119" y="145250"/>
                </a:lnTo>
                <a:cubicBezTo>
                  <a:pt x="188119" y="142621"/>
                  <a:pt x="185985" y="140488"/>
                  <a:pt x="183356" y="140488"/>
                </a:cubicBezTo>
                <a:cubicBezTo>
                  <a:pt x="180727" y="140488"/>
                  <a:pt x="178594" y="142621"/>
                  <a:pt x="178594" y="145250"/>
                </a:cubicBezTo>
                <a:lnTo>
                  <a:pt x="178594" y="154775"/>
                </a:lnTo>
                <a:cubicBezTo>
                  <a:pt x="178594" y="157404"/>
                  <a:pt x="180727" y="159538"/>
                  <a:pt x="183356" y="15953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" name="AutoShape 2" descr="RÃ©sultat de recherche d'images pour &quot;NLP&quot;">
            <a:extLst>
              <a:ext uri="{FF2B5EF4-FFF2-40B4-BE49-F238E27FC236}">
                <a16:creationId xmlns:a16="http://schemas.microsoft.com/office/drawing/2014/main" id="{7132283C-D26A-4618-8AF8-BBB4300A8C0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0718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C6AB743F-6DB6-472C-8579-6F460B2F54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5107" r="25107"/>
          <a:stretch>
            <a:fillRect/>
          </a:stretch>
        </p:blipFill>
        <p:spPr>
          <a:xfrm>
            <a:off x="-11284" y="15241"/>
            <a:ext cx="7815636" cy="66770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3FAAB5-BFBF-4FA8-A5F7-816D54734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4353" y="3742945"/>
            <a:ext cx="4377260" cy="28895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A1B05E-F9E1-45EB-A5C7-995F299DA111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352" y="0"/>
            <a:ext cx="2339340" cy="93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D513B7-9A81-4DD2-842A-DAA72ECF2779}"/>
              </a:ext>
            </a:extLst>
          </p:cNvPr>
          <p:cNvSpPr txBox="1"/>
          <p:nvPr/>
        </p:nvSpPr>
        <p:spPr>
          <a:xfrm>
            <a:off x="7884571" y="2818138"/>
            <a:ext cx="3346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Abdelhak NEZZARI</a:t>
            </a:r>
          </a:p>
        </p:txBody>
      </p:sp>
    </p:spTree>
    <p:extLst>
      <p:ext uri="{BB962C8B-B14F-4D97-AF65-F5344CB8AC3E}">
        <p14:creationId xmlns:p14="http://schemas.microsoft.com/office/powerpoint/2010/main" val="473519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1FE5-F3E5-42B8-86C7-C0D1EAC45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 on original data set: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6C066F-E0DF-436F-831A-95CBE6243F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000" y="909564"/>
            <a:ext cx="5580000" cy="360000"/>
          </a:xfrm>
        </p:spPr>
        <p:txBody>
          <a:bodyPr/>
          <a:lstStyle/>
          <a:p>
            <a:r>
              <a:rPr lang="en-US" dirty="0"/>
              <a:t>Data is pairs of two document corpus.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4685BF-8A5E-4DEC-B7D2-D4AB96B9BA6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399776" y="6674816"/>
            <a:ext cx="1792224" cy="180000"/>
          </a:xfrm>
        </p:spPr>
        <p:txBody>
          <a:bodyPr/>
          <a:lstStyle/>
          <a:p>
            <a:fld id="{058DB212-BFA2-403F-85EF-DFD3FF6D973A}" type="slidenum">
              <a:rPr lang="en-ZA" smtClean="0"/>
              <a:pPr/>
              <a:t>10</a:t>
            </a:fld>
            <a:endParaRPr lang="en-Z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81FC64-B55C-44F4-9261-7A10C5FC192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658" y="1553025"/>
            <a:ext cx="3687445" cy="16236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6C6327-20D3-45FA-B157-4ECACA3A661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443345" y="5007643"/>
            <a:ext cx="2553449" cy="16236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3D90E2-9297-4721-8D8B-32EED843161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474818" y="3270187"/>
            <a:ext cx="2493015" cy="1685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6B437E-4B90-49E2-83E4-93E36AF4ECFE}"/>
              </a:ext>
            </a:extLst>
          </p:cNvPr>
          <p:cNvSpPr txBox="1"/>
          <p:nvPr/>
        </p:nvSpPr>
        <p:spPr>
          <a:xfrm>
            <a:off x="360000" y="1285277"/>
            <a:ext cx="62302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Comparison of words in two text corpus: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Word pyramid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Word Cloud comparison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Common words Word Cloud: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CC1622-6928-4CFE-AC2E-C929A23D3BE4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564" y="751843"/>
            <a:ext cx="3987165" cy="779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D88D3A-2ACC-414B-801C-8AA7331F5CDC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8271166" y="4428499"/>
            <a:ext cx="3687446" cy="13442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0DAECF-1BE9-407E-BF13-89ECCE407E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6454" y="1553025"/>
            <a:ext cx="2893325" cy="191756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93FCBFB-8D40-4F32-8ED2-BE1D987CB755}"/>
              </a:ext>
            </a:extLst>
          </p:cNvPr>
          <p:cNvSpPr/>
          <p:nvPr/>
        </p:nvSpPr>
        <p:spPr>
          <a:xfrm>
            <a:off x="288612" y="751843"/>
            <a:ext cx="6217920" cy="8254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9793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CC37A-13B0-4FF8-BAD3-FD996D9573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393680" y="6678000"/>
            <a:ext cx="1798320" cy="1800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8DB212-BFA2-403F-85EF-DFD3FF6D973A}" type="slidenum">
              <a:rPr kumimoji="0" lang="en-ZA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ZA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43295D-8020-4B8F-8D69-F8B4A11BC4AE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56032" y="103369"/>
            <a:ext cx="2047875" cy="566738"/>
          </a:xfrm>
        </p:spPr>
        <p:txBody>
          <a:bodyPr/>
          <a:lstStyle/>
          <a:p>
            <a:r>
              <a:rPr lang="en-US" dirty="0"/>
              <a:t>Agenda: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D8FD5B4-EB8A-42AB-9D2E-3C518D58CA8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2500" y="1080834"/>
            <a:ext cx="6845808" cy="49542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Quora challenge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to proceed?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exploration on original data set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Data cleaning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Features engineering and features extraction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Words statistics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Grammatical entities statistics 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Grammatical entities and Words sequences 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Cosine distances and similarity matrix 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Similarity distances using: DTM, TFIDF and LSA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Apply Machine learning models to calculated Features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Learning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Auto-encoders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Classifiers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Demo Shiny application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C3C810-7750-400E-BD1F-8314A5CB4CE1}"/>
              </a:ext>
            </a:extLst>
          </p:cNvPr>
          <p:cNvSpPr/>
          <p:nvPr/>
        </p:nvSpPr>
        <p:spPr>
          <a:xfrm>
            <a:off x="274320" y="651819"/>
            <a:ext cx="11661648" cy="256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2382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Data Cleaning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1A24A45-F551-4219-AB1B-8187446373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309" y="1029802"/>
            <a:ext cx="5233916" cy="127727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056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tolower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(): I like -&gt;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like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split_non_ascii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():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S Gothic" panose="020B0609070205080204" pitchFamily="49" charset="-128"/>
                <a:ea typeface="MS Gothic" panose="020B0609070205080204" pitchFamily="49" charset="-128"/>
                <a:cs typeface="Calibri" panose="020F0502020204030204" pitchFamily="34" charset="0"/>
              </a:rPr>
              <a:t>形から入る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MS Gothic" panose="020B0609070205080204" pitchFamily="49" charset="-128"/>
                <a:cs typeface="Calibri" panose="020F0502020204030204" pitchFamily="34" charset="0"/>
              </a:rPr>
              <a:t>  -&gt;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S Gothic" panose="020B0609070205080204" pitchFamily="49" charset="-128"/>
                <a:ea typeface="MS Gothic" panose="020B0609070205080204" pitchFamily="49" charset="-128"/>
                <a:cs typeface="Calibri" panose="020F0502020204030204" pitchFamily="34" charset="0"/>
              </a:rPr>
              <a:t>形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MS Gothic" panose="020B0609070205080204" pitchFamily="49" charset="-128"/>
                <a:cs typeface="Calibri" panose="020F050202020403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S Gothic" panose="020B0609070205080204" pitchFamily="49" charset="-128"/>
                <a:ea typeface="MS Gothic" panose="020B0609070205080204" pitchFamily="49" charset="-128"/>
                <a:cs typeface="Calibri" panose="020F0502020204030204" pitchFamily="34" charset="0"/>
              </a:rPr>
              <a:t>か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MS Gothic" panose="020B0609070205080204" pitchFamily="49" charset="-128"/>
                <a:cs typeface="Calibri" panose="020F050202020403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S Gothic" panose="020B0609070205080204" pitchFamily="49" charset="-128"/>
                <a:ea typeface="MS Gothic" panose="020B0609070205080204" pitchFamily="49" charset="-128"/>
                <a:cs typeface="Calibri" panose="020F0502020204030204" pitchFamily="34" charset="0"/>
              </a:rPr>
              <a:t>ら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MS Gothic" panose="020B0609070205080204" pitchFamily="49" charset="-128"/>
                <a:cs typeface="Calibri" panose="020F050202020403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S Gothic" panose="020B0609070205080204" pitchFamily="49" charset="-128"/>
                <a:ea typeface="MS Gothic" panose="020B0609070205080204" pitchFamily="49" charset="-128"/>
                <a:cs typeface="Calibri" panose="020F0502020204030204" pitchFamily="34" charset="0"/>
              </a:rPr>
              <a:t>入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MS Gothic" panose="020B0609070205080204" pitchFamily="49" charset="-128"/>
                <a:cs typeface="Calibri" panose="020F050202020403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S Gothic" panose="020B0609070205080204" pitchFamily="49" charset="-128"/>
                <a:ea typeface="MS Gothic" panose="020B0609070205080204" pitchFamily="49" charset="-128"/>
                <a:cs typeface="Calibri" panose="020F0502020204030204" pitchFamily="34" charset="0"/>
              </a:rPr>
              <a:t>る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replace_appostrophs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(): what's -&gt; what is, isn’t  -&gt; is not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remove_brackets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(): "spiritual"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rPr>
              <a:t>   -&gt;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spiritual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remove_punctuations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(): . ?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ADD5F-7E7B-48A4-B5E3-4CFB2EE39224}"/>
              </a:ext>
            </a:extLst>
          </p:cNvPr>
          <p:cNvSpPr txBox="1"/>
          <p:nvPr/>
        </p:nvSpPr>
        <p:spPr>
          <a:xfrm>
            <a:off x="1064525" y="3429000"/>
            <a:ext cx="515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Keep as much as possible of words</a:t>
            </a: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6D85DC29-617B-4009-8C60-55ABBAD5CA1B}"/>
              </a:ext>
            </a:extLst>
          </p:cNvPr>
          <p:cNvSpPr txBox="1">
            <a:spLocks/>
          </p:cNvSpPr>
          <p:nvPr/>
        </p:nvSpPr>
        <p:spPr>
          <a:xfrm>
            <a:off x="10399776" y="6678000"/>
            <a:ext cx="1792224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1B29CE4A-4406-4621-8DCC-8D6FCBD04FE9}"/>
              </a:ext>
            </a:extLst>
          </p:cNvPr>
          <p:cNvSpPr txBox="1">
            <a:spLocks/>
          </p:cNvSpPr>
          <p:nvPr/>
        </p:nvSpPr>
        <p:spPr>
          <a:xfrm>
            <a:off x="10400736" y="6673344"/>
            <a:ext cx="1792224" cy="180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47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0800000" scaled="0"/>
          </a:gradFill>
        </p:spPr>
        <p:txBody>
          <a:bodyPr vert="horz" lIns="0" tIns="0" rIns="7200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8DB212-BFA2-403F-85EF-DFD3FF6D973A}" type="slidenum">
              <a:rPr lang="en-ZA" smtClean="0"/>
              <a:pPr/>
              <a:t>12</a:t>
            </a:fld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CAD05C-444C-4276-B263-CD68463B0063}"/>
              </a:ext>
            </a:extLst>
          </p:cNvPr>
          <p:cNvSpPr/>
          <p:nvPr/>
        </p:nvSpPr>
        <p:spPr>
          <a:xfrm>
            <a:off x="358800" y="900000"/>
            <a:ext cx="6217920" cy="10769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7584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CC37A-13B0-4FF8-BAD3-FD996D9573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393680" y="6678000"/>
            <a:ext cx="1798320" cy="1800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8DB212-BFA2-403F-85EF-DFD3FF6D973A}" type="slidenum">
              <a:rPr kumimoji="0" lang="en-ZA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ZA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43295D-8020-4B8F-8D69-F8B4A11BC4AE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56032" y="103369"/>
            <a:ext cx="2047875" cy="566738"/>
          </a:xfrm>
        </p:spPr>
        <p:txBody>
          <a:bodyPr/>
          <a:lstStyle/>
          <a:p>
            <a:r>
              <a:rPr lang="en-US" dirty="0"/>
              <a:t>Agenda: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D8FD5B4-EB8A-42AB-9D2E-3C518D58CA8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2500" y="1080834"/>
            <a:ext cx="6845808" cy="49542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Quora challenge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to proceed?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exploration on original data set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cleaning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Features engineering and features extraction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Words statistics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Grammatical entities statistics 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Grammatical entities and Words sequences 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Cosine distances and similarity matrix 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Similarity distances using: DTM, TFIDF and LSA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Apply Machine learning models to calculated Features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Learning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Auto-encoders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Classifiers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Demo Shiny application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C3C810-7750-400E-BD1F-8314A5CB4CE1}"/>
              </a:ext>
            </a:extLst>
          </p:cNvPr>
          <p:cNvSpPr/>
          <p:nvPr/>
        </p:nvSpPr>
        <p:spPr>
          <a:xfrm>
            <a:off x="274320" y="651819"/>
            <a:ext cx="11661648" cy="256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4264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25FAD-74FC-40F4-BB2E-A719784FE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F199A-0B1A-41C6-A779-0AC7205A4F8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351008" y="6662928"/>
            <a:ext cx="1840992" cy="159072"/>
          </a:xfrm>
        </p:spPr>
        <p:txBody>
          <a:bodyPr/>
          <a:lstStyle/>
          <a:p>
            <a:fld id="{058DB212-BFA2-403F-85EF-DFD3FF6D973A}" type="slidenum">
              <a:rPr lang="en-ZA" smtClean="0"/>
              <a:pPr/>
              <a:t>14</a:t>
            </a:fld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A6BC61-53D6-41EC-9E8C-81F88948E7F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36715" y="1296944"/>
            <a:ext cx="5760720" cy="8521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6FCCE8-7513-4CC8-BF03-FE11EBD4E902}"/>
              </a:ext>
            </a:extLst>
          </p:cNvPr>
          <p:cNvSpPr/>
          <p:nvPr/>
        </p:nvSpPr>
        <p:spPr>
          <a:xfrm>
            <a:off x="816592" y="2648497"/>
            <a:ext cx="6096000" cy="15610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Number of words </a:t>
            </a:r>
            <a:endParaRPr lang="en-US" sz="2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Grammatical entities</a:t>
            </a:r>
            <a:endParaRPr lang="en-US" sz="2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Sequence of grammatical entities and of words </a:t>
            </a:r>
            <a:endParaRPr lang="en-US" sz="2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Word vector representation </a:t>
            </a:r>
            <a:endParaRPr lang="en-US" sz="2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Cosine distance between two words</a:t>
            </a:r>
            <a:endParaRPr lang="en-US" sz="2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C8417C-D9E8-4E3B-B8FC-747C15B09E15}"/>
              </a:ext>
            </a:extLst>
          </p:cNvPr>
          <p:cNvSpPr/>
          <p:nvPr/>
        </p:nvSpPr>
        <p:spPr>
          <a:xfrm>
            <a:off x="358800" y="900000"/>
            <a:ext cx="6217920" cy="10769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399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CC37A-13B0-4FF8-BAD3-FD996D9573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393680" y="6678000"/>
            <a:ext cx="1798320" cy="1800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8DB212-BFA2-403F-85EF-DFD3FF6D973A}" type="slidenum">
              <a:rPr kumimoji="0" lang="en-ZA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ZA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43295D-8020-4B8F-8D69-F8B4A11BC4AE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56032" y="103369"/>
            <a:ext cx="2047875" cy="566738"/>
          </a:xfrm>
        </p:spPr>
        <p:txBody>
          <a:bodyPr/>
          <a:lstStyle/>
          <a:p>
            <a:r>
              <a:rPr lang="en-US" dirty="0"/>
              <a:t>Agenda: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D8FD5B4-EB8A-42AB-9D2E-3C518D58CA8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2500" y="1080834"/>
            <a:ext cx="6845808" cy="49542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Quora challenge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to proceed?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exploration on original data set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cleaning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Features engineering and features extraction</a:t>
            </a:r>
          </a:p>
          <a:p>
            <a:pPr marL="558800" lvl="1" indent="-285750">
              <a:buFontTx/>
              <a:buChar char="-"/>
            </a:pPr>
            <a:r>
              <a:rPr lang="en-US" dirty="0"/>
              <a:t>Words statistics</a:t>
            </a:r>
          </a:p>
          <a:p>
            <a:pPr marL="558800" lvl="1" indent="-285750">
              <a:buFontTx/>
              <a:buChar char="-"/>
            </a:pPr>
            <a:r>
              <a:rPr lang="en-US" dirty="0"/>
              <a:t>Grammatical entities statistics 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Grammatical entities and Words sequences 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Cosine distances and similarity matrix 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Similarity distances using: DTM, TFIDF and LSA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Apply Machine learning models to calculated Features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Learning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Auto-encoders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Classifiers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Demo Shiny application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C3C810-7750-400E-BD1F-8314A5CB4CE1}"/>
              </a:ext>
            </a:extLst>
          </p:cNvPr>
          <p:cNvSpPr/>
          <p:nvPr/>
        </p:nvSpPr>
        <p:spPr>
          <a:xfrm>
            <a:off x="274320" y="651819"/>
            <a:ext cx="11661648" cy="256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4253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9777C-0B06-44E8-A923-30AB316B5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00" y="472979"/>
            <a:ext cx="11473200" cy="540000"/>
          </a:xfrm>
        </p:spPr>
        <p:txBody>
          <a:bodyPr/>
          <a:lstStyle/>
          <a:p>
            <a:r>
              <a:rPr lang="en-US" dirty="0"/>
              <a:t>Feature of words Statistics: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095D28-A9E6-4483-9C27-C1BA7364C9E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375392" y="6678000"/>
            <a:ext cx="1816608" cy="180000"/>
          </a:xfrm>
        </p:spPr>
        <p:txBody>
          <a:bodyPr/>
          <a:lstStyle/>
          <a:p>
            <a:fld id="{058DB212-BFA2-403F-85EF-DFD3FF6D973A}" type="slidenum">
              <a:rPr lang="en-ZA" smtClean="0"/>
              <a:pPr/>
              <a:t>16</a:t>
            </a:fld>
            <a:endParaRPr lang="en-Z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60C75D-38F7-4439-878C-1EA830C5A454}"/>
              </a:ext>
            </a:extLst>
          </p:cNvPr>
          <p:cNvSpPr/>
          <p:nvPr/>
        </p:nvSpPr>
        <p:spPr>
          <a:xfrm>
            <a:off x="360000" y="1066602"/>
            <a:ext cx="560211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Calibri Light" panose="020F0302020204030204" pitchFamily="34" charset="0"/>
                <a:cs typeface="Times New Roman" panose="02020603050405020304" pitchFamily="18" charset="0"/>
              </a:rPr>
              <a:t>Number of words in sentence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Calibri Light" panose="020F0302020204030204" pitchFamily="34" charset="0"/>
                <a:cs typeface="Times New Roman" panose="02020603050405020304" pitchFamily="18" charset="0"/>
              </a:rPr>
              <a:t>Number of stop words sentence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Calibri Light" panose="020F0302020204030204" pitchFamily="34" charset="0"/>
                <a:cs typeface="Times New Roman" panose="02020603050405020304" pitchFamily="18" charset="0"/>
              </a:rPr>
              <a:t>Number difference words between sentence (1 , 2), and (2,1) </a:t>
            </a:r>
            <a:endParaRPr lang="en-US" sz="1600" dirty="0"/>
          </a:p>
          <a:p>
            <a:endParaRPr lang="en-US" sz="2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B63DE68-A10C-4629-A551-746ED4407953}"/>
              </a:ext>
            </a:extLst>
          </p:cNvPr>
          <p:cNvSpPr txBox="1">
            <a:spLocks/>
          </p:cNvSpPr>
          <p:nvPr/>
        </p:nvSpPr>
        <p:spPr>
          <a:xfrm>
            <a:off x="420000" y="2327553"/>
            <a:ext cx="6929319" cy="54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Feature of Grammatical entities Statistics: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54BDCC-A46B-492C-BA96-A05AB484D18F}"/>
              </a:ext>
            </a:extLst>
          </p:cNvPr>
          <p:cNvSpPr/>
          <p:nvPr/>
        </p:nvSpPr>
        <p:spPr>
          <a:xfrm>
            <a:off x="419999" y="2867553"/>
            <a:ext cx="8212209" cy="2753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dirty="0"/>
              <a:t> NLP ‘Part-of-Speech taggers’ </a:t>
            </a:r>
            <a:endParaRPr lang="en-US" dirty="0">
              <a:latin typeface="Calibri" panose="020F0502020204030204" pitchFamily="34" charset="0"/>
              <a:ea typeface="Calibri Light" panose="020F03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 Light" panose="020F0302020204030204" pitchFamily="34" charset="0"/>
                <a:cs typeface="Times New Roman" panose="02020603050405020304" pitchFamily="18" charset="0"/>
              </a:rPr>
              <a:t>Number of verbs </a:t>
            </a:r>
            <a:endParaRPr lang="en-US" sz="2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 Light" panose="020F0302020204030204" pitchFamily="34" charset="0"/>
                <a:cs typeface="Times New Roman" panose="02020603050405020304" pitchFamily="18" charset="0"/>
              </a:rPr>
              <a:t>Number of adjectives</a:t>
            </a:r>
            <a:endParaRPr lang="en-US" sz="2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 Light" panose="020F0302020204030204" pitchFamily="34" charset="0"/>
                <a:cs typeface="Times New Roman" panose="02020603050405020304" pitchFamily="18" charset="0"/>
              </a:rPr>
              <a:t>Number of proper nouns 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45 entities per one question.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use PCA and Cosine Distance to reduce the dimensionality 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endParaRPr lang="en-US" sz="2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80925E-B1A8-4369-B1FA-7CA7B4BC4E78}"/>
              </a:ext>
            </a:extLst>
          </p:cNvPr>
          <p:cNvSpPr/>
          <p:nvPr/>
        </p:nvSpPr>
        <p:spPr>
          <a:xfrm>
            <a:off x="358800" y="900001"/>
            <a:ext cx="4377792" cy="6926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E92B1A-FDC5-4B0D-9E8E-E750995F0D60}"/>
              </a:ext>
            </a:extLst>
          </p:cNvPr>
          <p:cNvSpPr/>
          <p:nvPr/>
        </p:nvSpPr>
        <p:spPr>
          <a:xfrm>
            <a:off x="419998" y="2754574"/>
            <a:ext cx="6742802" cy="6926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1238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CC37A-13B0-4FF8-BAD3-FD996D9573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393680" y="6678000"/>
            <a:ext cx="1798320" cy="1800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8DB212-BFA2-403F-85EF-DFD3FF6D973A}" type="slidenum">
              <a:rPr kumimoji="0" lang="en-ZA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ZA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43295D-8020-4B8F-8D69-F8B4A11BC4AE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56032" y="103369"/>
            <a:ext cx="2047875" cy="566738"/>
          </a:xfrm>
        </p:spPr>
        <p:txBody>
          <a:bodyPr/>
          <a:lstStyle/>
          <a:p>
            <a:r>
              <a:rPr lang="en-US" dirty="0"/>
              <a:t>Agenda: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D8FD5B4-EB8A-42AB-9D2E-3C518D58CA8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2500" y="1080834"/>
            <a:ext cx="6845808" cy="49542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Quora challenge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to proceed?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exploration on original data set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cleaning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Features engineering and features extraction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Words statistics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Grammatical entities statistics </a:t>
            </a:r>
          </a:p>
          <a:p>
            <a:pPr marL="558800" lvl="1" indent="-285750">
              <a:buFontTx/>
              <a:buChar char="-"/>
            </a:pPr>
            <a:r>
              <a:rPr lang="en-US" dirty="0"/>
              <a:t>Grammatical entities and Words sequences 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Cosine distances and similarity matrix 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Similarity distances using: DTM, TFIDF and LSA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Apply Machine learning models to calculated Features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Learning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Auto-encoders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Classifiers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Demo Shiny application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C3C810-7750-400E-BD1F-8314A5CB4CE1}"/>
              </a:ext>
            </a:extLst>
          </p:cNvPr>
          <p:cNvSpPr/>
          <p:nvPr/>
        </p:nvSpPr>
        <p:spPr>
          <a:xfrm>
            <a:off x="274320" y="651819"/>
            <a:ext cx="11661648" cy="256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1487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CBA64-0B63-42C7-93AE-C872CF3AC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Sequences: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C1CF8-3D2B-4CD4-886F-2A73089148D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363200" y="6675120"/>
            <a:ext cx="1828800" cy="146880"/>
          </a:xfrm>
        </p:spPr>
        <p:txBody>
          <a:bodyPr/>
          <a:lstStyle/>
          <a:p>
            <a:fld id="{058DB212-BFA2-403F-85EF-DFD3FF6D973A}" type="slidenum">
              <a:rPr lang="en-ZA" smtClean="0"/>
              <a:pPr/>
              <a:t>18</a:t>
            </a:fld>
            <a:endParaRPr lang="en-ZA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17E5B33-ABCB-43F0-B23F-7788F89A2F02}"/>
              </a:ext>
            </a:extLst>
          </p:cNvPr>
          <p:cNvSpPr txBox="1">
            <a:spLocks/>
          </p:cNvSpPr>
          <p:nvPr/>
        </p:nvSpPr>
        <p:spPr>
          <a:xfrm>
            <a:off x="421924" y="4178171"/>
            <a:ext cx="11471275" cy="3603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7F6459-C98D-4A85-A7C1-4EAC965069FC}"/>
              </a:ext>
            </a:extLst>
          </p:cNvPr>
          <p:cNvSpPr txBox="1"/>
          <p:nvPr/>
        </p:nvSpPr>
        <p:spPr>
          <a:xfrm>
            <a:off x="496478" y="900000"/>
            <a:ext cx="109807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TraminR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library in R used by social scientist to study careers trajectory</a:t>
            </a:r>
          </a:p>
          <a:p>
            <a:r>
              <a:rPr lang="en-US" altLang="en-US" dirty="0" err="1">
                <a:latin typeface="Arial" panose="020B0604020202020204" pitchFamily="34" charset="0"/>
                <a:ea typeface="Calibri Light" panose="020F0302020204030204" pitchFamily="34" charset="0"/>
                <a:cs typeface="Arial" panose="020B0604020202020204" pitchFamily="34" charset="0"/>
                <a:hlinkClick r:id="rId2"/>
              </a:rPr>
              <a:t>seqLLCS</a:t>
            </a:r>
            <a:r>
              <a:rPr lang="en-US" alt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 length of the longest common subsequence of two sequences.</a:t>
            </a:r>
            <a:r>
              <a:rPr lang="en-US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err="1">
                <a:latin typeface="Arial" panose="020B0604020202020204" pitchFamily="34" charset="0"/>
                <a:ea typeface="Calibri Light" panose="020F0302020204030204" pitchFamily="34" charset="0"/>
                <a:cs typeface="Arial" panose="020B0604020202020204" pitchFamily="34" charset="0"/>
                <a:hlinkClick r:id="rId3"/>
              </a:rPr>
              <a:t>seqLLCP</a:t>
            </a:r>
            <a:r>
              <a:rPr lang="en-US" altLang="en-US" dirty="0">
                <a:latin typeface="Arial" panose="020B0604020202020204" pitchFamily="34" charset="0"/>
                <a:ea typeface="Calibri Light" panose="020F0302020204030204" pitchFamily="34" charset="0"/>
                <a:cs typeface="Arial" panose="020B0604020202020204" pitchFamily="34" charset="0"/>
              </a:rPr>
              <a:t>:  </a:t>
            </a:r>
            <a:r>
              <a:rPr lang="en-US" alt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length of the longest common prefix of two sequences.</a:t>
            </a:r>
            <a:endParaRPr lang="en-US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0901BE-891D-4D56-B6DB-ADE2E9654D08}"/>
              </a:ext>
            </a:extLst>
          </p:cNvPr>
          <p:cNvSpPr txBox="1"/>
          <p:nvPr/>
        </p:nvSpPr>
        <p:spPr>
          <a:xfrm>
            <a:off x="421924" y="2057674"/>
            <a:ext cx="109807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1. Sequence Grammatical entities: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get the sequence of grammatical entities using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OpenNLP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use the two functions of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TraminR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quantify the sequence distances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2. Sequence of words in sentences: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extract vocabulary used in both questions, and we give an index for every word, Every question will be a sequence of index numbers.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calculate the distance of sequences of the pair of questions by using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TraminR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0296892B-A206-4E7F-A936-F236FE0682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017"/>
            <a:ext cx="184731" cy="3231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0BB185-1909-4C7C-9E19-50995B58B2E0}"/>
              </a:ext>
            </a:extLst>
          </p:cNvPr>
          <p:cNvSpPr txBox="1"/>
          <p:nvPr/>
        </p:nvSpPr>
        <p:spPr>
          <a:xfrm>
            <a:off x="421924" y="4416613"/>
            <a:ext cx="10876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27AD2-CC32-4B68-A152-4BE9A386D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" y="3035280"/>
            <a:ext cx="2079432" cy="2653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FFF8E7-38B2-47BF-BA64-2F99843B8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217" y="3394761"/>
            <a:ext cx="1988775" cy="2833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642A1A-BCDB-4F09-A230-A5DEA64D58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1126" y="5157070"/>
            <a:ext cx="1317498" cy="13900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DC6F1B-6C26-4CAC-B08E-3DB94DF73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7075" y="5297278"/>
            <a:ext cx="4247565" cy="3074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1516426-1D85-418F-BF69-9CD9C8569D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5427" y="5894832"/>
            <a:ext cx="3552077" cy="30741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AEF0EA4-BD0A-4108-8651-B4038C78DE8E}"/>
              </a:ext>
            </a:extLst>
          </p:cNvPr>
          <p:cNvSpPr/>
          <p:nvPr/>
        </p:nvSpPr>
        <p:spPr>
          <a:xfrm>
            <a:off x="749721" y="2336845"/>
            <a:ext cx="6217920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5C5AC8-C66E-4714-B84E-560433E99153}"/>
              </a:ext>
            </a:extLst>
          </p:cNvPr>
          <p:cNvSpPr/>
          <p:nvPr/>
        </p:nvSpPr>
        <p:spPr>
          <a:xfrm>
            <a:off x="761217" y="3971109"/>
            <a:ext cx="6217920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43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CC37A-13B0-4FF8-BAD3-FD996D9573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393680" y="6678000"/>
            <a:ext cx="1798320" cy="1800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8DB212-BFA2-403F-85EF-DFD3FF6D973A}" type="slidenum">
              <a:rPr kumimoji="0" lang="en-ZA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ZA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43295D-8020-4B8F-8D69-F8B4A11BC4AE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56032" y="103369"/>
            <a:ext cx="2047875" cy="566738"/>
          </a:xfrm>
        </p:spPr>
        <p:txBody>
          <a:bodyPr/>
          <a:lstStyle/>
          <a:p>
            <a:r>
              <a:rPr lang="en-US" dirty="0"/>
              <a:t>Agenda: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D8FD5B4-EB8A-42AB-9D2E-3C518D58CA8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2500" y="1080834"/>
            <a:ext cx="6845808" cy="49542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Quora challenge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to proceed?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exploration on original data set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cleaning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Features engineering and features extraction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Words statistics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Grammatical entities statistics 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Grammatical entities and Words sequences </a:t>
            </a:r>
          </a:p>
          <a:p>
            <a:pPr marL="558800" lvl="1" indent="-285750">
              <a:buFontTx/>
              <a:buChar char="-"/>
            </a:pPr>
            <a:r>
              <a:rPr lang="en-US" dirty="0"/>
              <a:t>Cosine distances and similarity matrix 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Similarity distances using: DTM, TFIDF and LSA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Apply Machine learning models to calculated Features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Learning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Auto-encoders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Classifiers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Demo Shiny application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C3C810-7750-400E-BD1F-8314A5CB4CE1}"/>
              </a:ext>
            </a:extLst>
          </p:cNvPr>
          <p:cNvSpPr/>
          <p:nvPr/>
        </p:nvSpPr>
        <p:spPr>
          <a:xfrm>
            <a:off x="274320" y="651819"/>
            <a:ext cx="11661648" cy="256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5548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CC37A-13B0-4FF8-BAD3-FD996D9573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393680" y="6678000"/>
            <a:ext cx="1798320" cy="180000"/>
          </a:xfrm>
        </p:spPr>
        <p:txBody>
          <a:bodyPr/>
          <a:lstStyle/>
          <a:p>
            <a:fld id="{058DB212-BFA2-403F-85EF-DFD3FF6D973A}" type="slidenum">
              <a:rPr lang="en-ZA" smtClean="0"/>
              <a:pPr/>
              <a:t>2</a:t>
            </a:fld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43295D-8020-4B8F-8D69-F8B4A11BC4AE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56032" y="103369"/>
            <a:ext cx="2047875" cy="566738"/>
          </a:xfrm>
        </p:spPr>
        <p:txBody>
          <a:bodyPr/>
          <a:lstStyle/>
          <a:p>
            <a:r>
              <a:rPr lang="en-US" dirty="0"/>
              <a:t>Agenda: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D8FD5B4-EB8A-42AB-9D2E-3C518D58CA8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2500" y="1080834"/>
            <a:ext cx="6845808" cy="49542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Quora challenge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How to proceed?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Data exploration on original data set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Data cleaning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Features engineering and features extraction</a:t>
            </a:r>
          </a:p>
          <a:p>
            <a:pPr marL="558800" lvl="1" indent="-285750">
              <a:buFontTx/>
              <a:buChar char="-"/>
            </a:pPr>
            <a:r>
              <a:rPr lang="en-US" dirty="0"/>
              <a:t>Words statistics</a:t>
            </a:r>
          </a:p>
          <a:p>
            <a:pPr marL="558800" lvl="1" indent="-285750">
              <a:buFontTx/>
              <a:buChar char="-"/>
            </a:pPr>
            <a:r>
              <a:rPr lang="en-US" dirty="0"/>
              <a:t>Grammatical entities statistics </a:t>
            </a:r>
          </a:p>
          <a:p>
            <a:pPr marL="558800" lvl="1" indent="-285750">
              <a:buFontTx/>
              <a:buChar char="-"/>
            </a:pPr>
            <a:r>
              <a:rPr lang="en-US" dirty="0"/>
              <a:t>Grammatical entities and Words sequences </a:t>
            </a:r>
          </a:p>
          <a:p>
            <a:pPr marL="558800" lvl="1" indent="-285750">
              <a:buFontTx/>
              <a:buChar char="-"/>
            </a:pPr>
            <a:r>
              <a:rPr lang="en-US" dirty="0"/>
              <a:t>Cosine distances and similarity matrix </a:t>
            </a:r>
          </a:p>
          <a:p>
            <a:pPr marL="558800" lvl="1" indent="-285750">
              <a:buFontTx/>
              <a:buChar char="-"/>
            </a:pPr>
            <a:r>
              <a:rPr lang="en-US" dirty="0"/>
              <a:t>Similarity distances using: DTM, TFIDF and LSA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Apply Machine learning models to calculated Features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Deep Learning</a:t>
            </a:r>
          </a:p>
          <a:p>
            <a:pPr marL="558800" lvl="1" indent="-285750">
              <a:buFontTx/>
              <a:buChar char="-"/>
            </a:pPr>
            <a:r>
              <a:rPr lang="en-US" dirty="0"/>
              <a:t>Auto-encoders</a:t>
            </a:r>
          </a:p>
          <a:p>
            <a:pPr marL="558800" lvl="1" indent="-285750">
              <a:buFontTx/>
              <a:buChar char="-"/>
            </a:pPr>
            <a:r>
              <a:rPr lang="en-US" dirty="0"/>
              <a:t>Classifiers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Demo Shiny application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C3C810-7750-400E-BD1F-8314A5CB4CE1}"/>
              </a:ext>
            </a:extLst>
          </p:cNvPr>
          <p:cNvSpPr/>
          <p:nvPr/>
        </p:nvSpPr>
        <p:spPr>
          <a:xfrm>
            <a:off x="274320" y="651819"/>
            <a:ext cx="11661648" cy="256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534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0758CA7-DDF1-408E-AF16-8B6A4770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68" y="3583945"/>
            <a:ext cx="7738643" cy="30673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13C268-6F29-4179-A66A-21DF51083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based on Word Vectors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B91767-EEF4-4880-8D8C-39B4CBE9D0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362" y="899999"/>
            <a:ext cx="11471275" cy="765027"/>
          </a:xfrm>
        </p:spPr>
        <p:txBody>
          <a:bodyPr/>
          <a:lstStyle/>
          <a:p>
            <a:r>
              <a:rPr lang="en-US" dirty="0"/>
              <a:t>Word Vector:</a:t>
            </a:r>
          </a:p>
          <a:p>
            <a:r>
              <a:rPr lang="en-US" dirty="0"/>
              <a:t>We used Glove (Global vector) Algorithm to generate high dimension vectors for the words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B6451-39FE-44BB-BA00-2F67D681525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387584" y="6677999"/>
            <a:ext cx="1804416" cy="179893"/>
          </a:xfrm>
        </p:spPr>
        <p:txBody>
          <a:bodyPr/>
          <a:lstStyle/>
          <a:p>
            <a:fld id="{058DB212-BFA2-403F-85EF-DFD3FF6D973A}" type="slidenum">
              <a:rPr lang="en-ZA" smtClean="0"/>
              <a:pPr/>
              <a:t>20</a:t>
            </a:fld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DA0C0D-9E3E-4815-B802-C5BF20CB8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8561" y="2150568"/>
            <a:ext cx="4597476" cy="2627168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4CD5C048-9ACF-44D9-B5B8-F4D0BF851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974" y="201986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E9AB7620-3DC3-4E42-94BC-2E59B5E867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2606785"/>
              </p:ext>
            </p:extLst>
          </p:nvPr>
        </p:nvGraphicFramePr>
        <p:xfrm>
          <a:off x="620974" y="1815267"/>
          <a:ext cx="6328466" cy="10036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" name="Visio" r:id="rId5" imgW="9783988" imgH="1112629" progId="Visio.Drawing.15">
                  <p:embed/>
                </p:oleObj>
              </mc:Choice>
              <mc:Fallback>
                <p:oleObj name="Visio" r:id="rId5" imgW="9783988" imgH="1112629" progId="Visio.Drawing.15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E9AB7620-3DC3-4E42-94BC-2E59B5E867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974" y="1815267"/>
                        <a:ext cx="6328466" cy="100365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916B9B7-7047-442F-8754-5810C7708831}"/>
              </a:ext>
            </a:extLst>
          </p:cNvPr>
          <p:cNvSpPr txBox="1"/>
          <p:nvPr/>
        </p:nvSpPr>
        <p:spPr>
          <a:xfrm>
            <a:off x="476068" y="2784894"/>
            <a:ext cx="4430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TCM: Term co-occurrence matrix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C28508-F3CC-4C1A-B032-71CA88D23A47}"/>
              </a:ext>
            </a:extLst>
          </p:cNvPr>
          <p:cNvSpPr/>
          <p:nvPr/>
        </p:nvSpPr>
        <p:spPr>
          <a:xfrm>
            <a:off x="310032" y="769300"/>
            <a:ext cx="6217920" cy="10769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4527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62465-10B2-4237-BDDC-E2716911A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Matrix of sentence: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DCF7F-2964-4285-BB81-E0553BCDB2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363" y="1080000"/>
            <a:ext cx="3281997" cy="2349000"/>
          </a:xfrm>
        </p:spPr>
        <p:txBody>
          <a:bodyPr/>
          <a:lstStyle/>
          <a:p>
            <a:r>
              <a:rPr lang="fr-FR" dirty="0"/>
              <a:t>Word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Vector</a:t>
            </a:r>
            <a:r>
              <a:rPr lang="fr-FR" dirty="0"/>
              <a:t>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Question sentence </a:t>
            </a:r>
            <a:r>
              <a:rPr lang="fr-FR" dirty="0" err="1"/>
              <a:t>is</a:t>
            </a:r>
            <a:r>
              <a:rPr lang="fr-FR" dirty="0"/>
              <a:t> Matrix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E4D09-4908-4EA5-9CF1-8522C689EAB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314432" y="6678000"/>
            <a:ext cx="1877568" cy="180000"/>
          </a:xfrm>
        </p:spPr>
        <p:txBody>
          <a:bodyPr/>
          <a:lstStyle/>
          <a:p>
            <a:fld id="{058DB212-BFA2-403F-85EF-DFD3FF6D973A}" type="slidenum">
              <a:rPr lang="en-ZA" smtClean="0"/>
              <a:pPr/>
              <a:t>21</a:t>
            </a:fld>
            <a:endParaRPr lang="en-Z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3BC707-4112-4929-8A45-64C8A16DA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288" y="845808"/>
            <a:ext cx="5280652" cy="87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BFC047-F554-45C3-BAA6-86BC86A19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834" y="2638344"/>
            <a:ext cx="5398187" cy="3276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87A8CC4-EA17-4A8A-A537-B55FD2B63125}"/>
              </a:ext>
            </a:extLst>
          </p:cNvPr>
          <p:cNvSpPr/>
          <p:nvPr/>
        </p:nvSpPr>
        <p:spPr>
          <a:xfrm>
            <a:off x="358800" y="835963"/>
            <a:ext cx="6217920" cy="10769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1403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Cosine Distance between words of questions: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F023E-56D3-4ADD-A969-9C0225690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140" y="1211580"/>
            <a:ext cx="9418320" cy="4587240"/>
          </a:xfrm>
          <a:prstGeom prst="rect">
            <a:avLst/>
          </a:prstGeom>
        </p:spPr>
      </p:pic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E4FFCDBA-0FA4-45F9-A2BD-54AC850463F3}"/>
              </a:ext>
            </a:extLst>
          </p:cNvPr>
          <p:cNvSpPr txBox="1">
            <a:spLocks/>
          </p:cNvSpPr>
          <p:nvPr/>
        </p:nvSpPr>
        <p:spPr>
          <a:xfrm>
            <a:off x="10399776" y="6678000"/>
            <a:ext cx="1792224" cy="180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47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0800000" scaled="0"/>
          </a:gradFill>
        </p:spPr>
        <p:txBody>
          <a:bodyPr vert="horz" lIns="0" tIns="0" rIns="7200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8DB212-BFA2-403F-85EF-DFD3FF6D973A}" type="slidenum">
              <a:rPr lang="en-ZA" smtClean="0"/>
              <a:pPr/>
              <a:t>22</a:t>
            </a:fld>
            <a:endParaRPr lang="en-Z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75D2BC-D0E5-484A-97F3-AE5706EFDFE8}"/>
              </a:ext>
            </a:extLst>
          </p:cNvPr>
          <p:cNvSpPr/>
          <p:nvPr/>
        </p:nvSpPr>
        <p:spPr>
          <a:xfrm>
            <a:off x="358800" y="844032"/>
            <a:ext cx="7279488" cy="5596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277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36D26-773C-4181-AB60-5CC37F7BB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Matrix: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29F8D7-6021-4CE7-8A5A-B4348F0ED14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387584" y="6678000"/>
            <a:ext cx="1804416" cy="180000"/>
          </a:xfrm>
        </p:spPr>
        <p:txBody>
          <a:bodyPr/>
          <a:lstStyle/>
          <a:p>
            <a:fld id="{058DB212-BFA2-403F-85EF-DFD3FF6D973A}" type="slidenum">
              <a:rPr lang="en-ZA" smtClean="0"/>
              <a:pPr/>
              <a:t>23</a:t>
            </a:fld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5DF541-3BD8-4C89-A17E-0DBFD071E54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740" y="1568774"/>
            <a:ext cx="9700259" cy="498442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501738C-EC42-443C-95B7-9481E823DD62}"/>
                  </a:ext>
                </a:extLst>
              </p:cNvPr>
              <p:cNvSpPr/>
              <p:nvPr/>
            </p:nvSpPr>
            <p:spPr>
              <a:xfrm>
                <a:off x="584715" y="1013985"/>
                <a:ext cx="6771564" cy="4299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libri Light" panose="020F0302020204030204" pitchFamily="34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  <a:ea typeface="Calibri Light" panose="020F0302020204030204" pitchFamily="34" charset="0"/>
                        <a:cs typeface="Times New Roman" panose="02020603050405020304" pitchFamily="18" charset="0"/>
                      </a:rPr>
                      <m:t>𝑜𝑠𝑖𝑛𝑒</m:t>
                    </m:r>
                    <m:r>
                      <a:rPr lang="en-US" i="1">
                        <a:latin typeface="Cambria Math" panose="02040503050406030204" pitchFamily="18" charset="0"/>
                        <a:ea typeface="Calibri Light" panose="020F03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libri Light" panose="020F0302020204030204" pitchFamily="34" charset="0"/>
                        <a:cs typeface="Times New Roman" panose="02020603050405020304" pitchFamily="18" charset="0"/>
                      </a:rPr>
                      <m:t>𝑠𝑖𝑚𝑖𝑙𝑎𝑟𝑖𝑡𝑦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libri Light" panose="020F0302020204030204" pitchFamily="34" charset="0"/>
                          </a:rPr>
                          <m:t>𝑞𝑢𝑒𝑠𝑡𝑖𝑜𝑛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 Light" panose="020F0302020204030204" pitchFamily="34" charset="0"/>
                            <a:cs typeface="Times New Roman" panose="020206030504050203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libri Light" panose="020F0302020204030204" pitchFamily="34" charset="0"/>
                            <a:cs typeface="Times New Roman" panose="02020603050405020304" pitchFamily="18" charset="0"/>
                          </a:rPr>
                          <m:t>𝑞𝑢𝑒𝑠𝑡𝑖𝑜𝑛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 Light" panose="020F03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libri Light" panose="020F03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libri Light" panose="020F0302020204030204" pitchFamily="34" charset="0"/>
                          </a:rPr>
                        </m:ctrlPr>
                      </m:funcPr>
                      <m:fName>
                        <m:r>
                          <a:rPr lang="en-US">
                            <a:latin typeface="Cambria Math" panose="02040503050406030204" pitchFamily="18" charset="0"/>
                            <a:ea typeface="Calibri Light" panose="020F03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libri Light" panose="020F0302020204030204" pitchFamily="34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libri Light" panose="020F03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box>
                      <m:boxPr>
                        <m:ctrlPr>
                          <a:rPr lang="en-US" i="1">
                            <a:latin typeface="Cambria Math" panose="02040503050406030204" pitchFamily="18" charset="0"/>
                            <a:ea typeface="Calibri Light" panose="020F0302020204030204" pitchFamily="34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</a:rPr>
                              <m:t>𝑞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  <a:cs typeface="Times New Roman" panose="02020603050405020304" pitchFamily="18" charset="0"/>
                              </a:rPr>
                              <m:t> 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libri Light" panose="020F0302020204030204" pitchFamily="34" charset="0"/>
                                  </a:rPr>
                                  <m:t>𝑞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 Light" panose="020F03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d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libri Light" panose="020F0302020204030204" pitchFamily="34" charset="0"/>
                                  </a:rPr>
                                  <m:t>𝑞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 Light" panose="020F03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</m:d>
                          </m:den>
                        </m:f>
                      </m:e>
                    </m:box>
                  </m:oMath>
                </a14:m>
                <a:r>
                  <a:rPr lang="en-US" dirty="0">
                    <a:latin typeface="Calibri" panose="020F0502020204030204" pitchFamily="34" charset="0"/>
                    <a:ea typeface="Calibri Light" panose="020F0302020204030204" pitchFamily="34" charset="0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501738C-EC42-443C-95B7-9481E823DD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15" y="1013985"/>
                <a:ext cx="6771564" cy="429990"/>
              </a:xfrm>
              <a:prstGeom prst="rect">
                <a:avLst/>
              </a:prstGeom>
              <a:blipFill>
                <a:blip r:embed="rId3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E30D5543-A1D6-46DC-BC72-3BC552FDA3F8}"/>
              </a:ext>
            </a:extLst>
          </p:cNvPr>
          <p:cNvSpPr/>
          <p:nvPr/>
        </p:nvSpPr>
        <p:spPr>
          <a:xfrm>
            <a:off x="358800" y="889186"/>
            <a:ext cx="2872080" cy="11398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9662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59F0A-82EF-400D-BF26-60725FA33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features from similarity matrixes: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B06D1-F56F-4135-99E6-72F869E768C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351008" y="6677999"/>
            <a:ext cx="1840992" cy="179997"/>
          </a:xfrm>
        </p:spPr>
        <p:txBody>
          <a:bodyPr/>
          <a:lstStyle/>
          <a:p>
            <a:fld id="{058DB212-BFA2-403F-85EF-DFD3FF6D973A}" type="slidenum">
              <a:rPr lang="en-ZA" smtClean="0"/>
              <a:pPr/>
              <a:t>24</a:t>
            </a:fld>
            <a:endParaRPr lang="en-ZA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7CCF752-7EE5-476A-BD0E-47040468A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5971" y="321404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83CF51A-2167-48CF-A622-232CFBB13E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8247306"/>
              </p:ext>
            </p:extLst>
          </p:nvPr>
        </p:nvGraphicFramePr>
        <p:xfrm>
          <a:off x="641446" y="1036950"/>
          <a:ext cx="7974653" cy="17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" name="Visio" r:id="rId3" imgW="13616905" imgH="3924331" progId="Visio.Drawing.15">
                  <p:embed/>
                </p:oleObj>
              </mc:Choice>
              <mc:Fallback>
                <p:oleObj name="Visio" r:id="rId3" imgW="13616905" imgH="3924331" progId="Visio.Drawing.15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983CF51A-2167-48CF-A622-232CFBB13E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446" y="1036950"/>
                        <a:ext cx="7974653" cy="17540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>
            <a:extLst>
              <a:ext uri="{FF2B5EF4-FFF2-40B4-BE49-F238E27FC236}">
                <a16:creationId xmlns:a16="http://schemas.microsoft.com/office/drawing/2014/main" id="{E1AB625D-3CDB-41CE-B7F3-83B5AEE5C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087" y="3429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E9185A48-8143-4651-BCFE-10F716B77F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1089981"/>
              </p:ext>
            </p:extLst>
          </p:nvPr>
        </p:nvGraphicFramePr>
        <p:xfrm>
          <a:off x="955344" y="2790962"/>
          <a:ext cx="8160376" cy="3967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1" name="Visio" r:id="rId5" imgW="12237649" imgH="12771151" progId="Visio.Drawing.15">
                  <p:embed/>
                </p:oleObj>
              </mc:Choice>
              <mc:Fallback>
                <p:oleObj name="Visio" r:id="rId5" imgW="12237649" imgH="12771151" progId="Visio.Drawing.15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E9185A48-8143-4651-BCFE-10F716B77F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5344" y="2790962"/>
                        <a:ext cx="8160376" cy="396797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CE4AB8C3-1440-4DA6-9DFC-19556D557A6C}"/>
              </a:ext>
            </a:extLst>
          </p:cNvPr>
          <p:cNvSpPr/>
          <p:nvPr/>
        </p:nvSpPr>
        <p:spPr>
          <a:xfrm>
            <a:off x="358800" y="806936"/>
            <a:ext cx="6217920" cy="9306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4030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CC37A-13B0-4FF8-BAD3-FD996D9573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393680" y="6678000"/>
            <a:ext cx="1798320" cy="1800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8DB212-BFA2-403F-85EF-DFD3FF6D973A}" type="slidenum">
              <a:rPr kumimoji="0" lang="en-ZA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ZA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43295D-8020-4B8F-8D69-F8B4A11BC4AE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56032" y="103369"/>
            <a:ext cx="2047875" cy="566738"/>
          </a:xfrm>
        </p:spPr>
        <p:txBody>
          <a:bodyPr/>
          <a:lstStyle/>
          <a:p>
            <a:r>
              <a:rPr lang="en-US" dirty="0"/>
              <a:t>Agenda: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D8FD5B4-EB8A-42AB-9D2E-3C518D58CA8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2500" y="1080834"/>
            <a:ext cx="6845808" cy="49542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Quora challenge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to proceed?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exploration on original data set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cleaning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Features engineering and features extraction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Words statistics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Grammatical entities statistics 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Grammatical entities and Words sequences 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Cosine distances and similarity matrix </a:t>
            </a:r>
          </a:p>
          <a:p>
            <a:pPr marL="558800" lvl="1" indent="-285750">
              <a:buFontTx/>
              <a:buChar char="-"/>
            </a:pPr>
            <a:r>
              <a:rPr lang="en-US" dirty="0"/>
              <a:t>Similarity distances using: DTM, TFIDF and LSA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Apply Machine learning models to calculated Features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Learning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Auto-encoders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Classifiers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Demo Shiny application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C3C810-7750-400E-BD1F-8314A5CB4CE1}"/>
              </a:ext>
            </a:extLst>
          </p:cNvPr>
          <p:cNvSpPr/>
          <p:nvPr/>
        </p:nvSpPr>
        <p:spPr>
          <a:xfrm>
            <a:off x="274320" y="651819"/>
            <a:ext cx="11661648" cy="256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26255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97F5D-EA92-4FA0-A009-3FCEC90B0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distances using: DTM, TFIDF and LSA:</a:t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E4E6F5E-1584-4A66-B37F-472CE3FC3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740" y="14125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BA2CB15-486E-42B9-89D7-F30C69E5FE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245488"/>
              </p:ext>
            </p:extLst>
          </p:nvPr>
        </p:nvGraphicFramePr>
        <p:xfrm>
          <a:off x="392532" y="2296634"/>
          <a:ext cx="6633375" cy="1411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3" name="Visio" r:id="rId3" imgW="7292491" imgH="2194560" progId="Visio.Drawing.15">
                  <p:embed/>
                </p:oleObj>
              </mc:Choice>
              <mc:Fallback>
                <p:oleObj name="Visio" r:id="rId3" imgW="7292491" imgH="2194560" progId="Visio.Drawing.15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CBA2CB15-486E-42B9-89D7-F30C69E5FEE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532" y="2296634"/>
                        <a:ext cx="6633375" cy="141149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>
            <a:extLst>
              <a:ext uri="{FF2B5EF4-FFF2-40B4-BE49-F238E27FC236}">
                <a16:creationId xmlns:a16="http://schemas.microsoft.com/office/drawing/2014/main" id="{85C31ADC-FFA8-4FEE-BA28-6DD273D578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740" y="25111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0DBE367F-E8D8-45A1-8161-290F9C92D2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5698249"/>
              </p:ext>
            </p:extLst>
          </p:nvPr>
        </p:nvGraphicFramePr>
        <p:xfrm>
          <a:off x="457996" y="4273293"/>
          <a:ext cx="5638004" cy="648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4" name="Visio" r:id="rId5" imgW="5509366" imgH="982886" progId="Visio.Drawing.15">
                  <p:embed/>
                </p:oleObj>
              </mc:Choice>
              <mc:Fallback>
                <p:oleObj name="Visio" r:id="rId5" imgW="5509366" imgH="982886" progId="Visio.Drawing.15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0DBE367F-E8D8-45A1-8161-290F9C92D28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996" y="4273293"/>
                        <a:ext cx="5638004" cy="64820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">
            <a:extLst>
              <a:ext uri="{FF2B5EF4-FFF2-40B4-BE49-F238E27FC236}">
                <a16:creationId xmlns:a16="http://schemas.microsoft.com/office/drawing/2014/main" id="{9567B9B0-3575-4103-827B-1BA8FB63F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740" y="33573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6DC17162-CCEB-42C4-80DD-B8A58864A2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2819285"/>
              </p:ext>
            </p:extLst>
          </p:nvPr>
        </p:nvGraphicFramePr>
        <p:xfrm>
          <a:off x="488476" y="5535432"/>
          <a:ext cx="5577044" cy="764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" name="Visio" r:id="rId7" imgW="5509366" imgH="982886" progId="Visio.Drawing.15">
                  <p:embed/>
                </p:oleObj>
              </mc:Choice>
              <mc:Fallback>
                <p:oleObj name="Visio" r:id="rId7" imgW="5509366" imgH="982886" progId="Visio.Drawing.15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6DC17162-CCEB-42C4-80DD-B8A58864A2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476" y="5535432"/>
                        <a:ext cx="5577044" cy="76483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0">
            <a:extLst>
              <a:ext uri="{FF2B5EF4-FFF2-40B4-BE49-F238E27FC236}">
                <a16:creationId xmlns:a16="http://schemas.microsoft.com/office/drawing/2014/main" id="{065E0F02-0F7B-4E24-A319-F5450D27DF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2054" y="3429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54B485-7E7C-40F3-B688-A6CFA09D9ECE}"/>
              </a:ext>
            </a:extLst>
          </p:cNvPr>
          <p:cNvSpPr txBox="1"/>
          <p:nvPr/>
        </p:nvSpPr>
        <p:spPr>
          <a:xfrm>
            <a:off x="392532" y="1494758"/>
            <a:ext cx="395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Matrixes pipelines: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6C61BC6E-4D4B-4351-AE15-23945E273698}"/>
              </a:ext>
            </a:extLst>
          </p:cNvPr>
          <p:cNvSpPr txBox="1">
            <a:spLocks/>
          </p:cNvSpPr>
          <p:nvPr/>
        </p:nvSpPr>
        <p:spPr>
          <a:xfrm>
            <a:off x="10405872" y="6672406"/>
            <a:ext cx="1792224" cy="180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47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0800000" scaled="0"/>
          </a:gradFill>
        </p:spPr>
        <p:txBody>
          <a:bodyPr vert="horz" lIns="0" tIns="0" rIns="7200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8DB212-BFA2-403F-85EF-DFD3FF6D973A}" type="slidenum">
              <a:rPr lang="en-ZA" smtClean="0"/>
              <a:pPr/>
              <a:t>26</a:t>
            </a:fld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3DB036-0761-4BCA-8AA6-6FF9AA050233}"/>
              </a:ext>
            </a:extLst>
          </p:cNvPr>
          <p:cNvSpPr txBox="1"/>
          <p:nvPr/>
        </p:nvSpPr>
        <p:spPr>
          <a:xfrm>
            <a:off x="7553210" y="5610072"/>
            <a:ext cx="3511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LSA: Latent Semantic Analysis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12553F-5E2E-4831-9882-C12914D9162D}"/>
              </a:ext>
            </a:extLst>
          </p:cNvPr>
          <p:cNvSpPr txBox="1"/>
          <p:nvPr/>
        </p:nvSpPr>
        <p:spPr>
          <a:xfrm>
            <a:off x="7543933" y="4346812"/>
            <a:ext cx="4553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TF-IDF: Term Frequency Inverse Document Frequency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EBFA85-CE75-45D9-9B6E-0FDCA2BB6203}"/>
              </a:ext>
            </a:extLst>
          </p:cNvPr>
          <p:cNvSpPr txBox="1"/>
          <p:nvPr/>
        </p:nvSpPr>
        <p:spPr>
          <a:xfrm>
            <a:off x="7553210" y="3275111"/>
            <a:ext cx="2450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DTM: Document term Matrix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DB7378-63FF-4088-AD1F-B60C6C051C6C}"/>
              </a:ext>
            </a:extLst>
          </p:cNvPr>
          <p:cNvSpPr/>
          <p:nvPr/>
        </p:nvSpPr>
        <p:spPr>
          <a:xfrm>
            <a:off x="358800" y="900001"/>
            <a:ext cx="7706208" cy="7999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13230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07BAC-9543-46BB-83BA-8A99759E0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29E84-BDAF-4CD3-A802-09463CA36BB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27</a:t>
            </a:fld>
            <a:endParaRPr lang="en-ZA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5E97A99-0881-40FD-A037-8E70CF092DA3}"/>
              </a:ext>
            </a:extLst>
          </p:cNvPr>
          <p:cNvSpPr txBox="1">
            <a:spLocks/>
          </p:cNvSpPr>
          <p:nvPr/>
        </p:nvSpPr>
        <p:spPr>
          <a:xfrm>
            <a:off x="10346093" y="6678000"/>
            <a:ext cx="1845907" cy="180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47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0800000" scaled="0"/>
          </a:gradFill>
        </p:spPr>
        <p:txBody>
          <a:bodyPr vert="horz" lIns="0" tIns="0" rIns="7200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8DB212-BFA2-403F-85EF-DFD3FF6D973A}" type="slidenum">
              <a:rPr lang="en-ZA" smtClean="0"/>
              <a:pPr/>
              <a:t>27</a:t>
            </a:fld>
            <a:endParaRPr lang="en-Z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8">
                <a:extLst>
                  <a:ext uri="{FF2B5EF4-FFF2-40B4-BE49-F238E27FC236}">
                    <a16:creationId xmlns:a16="http://schemas.microsoft.com/office/drawing/2014/main" id="{FCBF4208-25AF-4172-AA29-5278EC7206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3098" y="1315055"/>
                <a:ext cx="4691092" cy="4965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𝑎𝑐𝑐𝑎𝑟𝑑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𝑑𝑖𝑠𝑡𝑎𝑛𝑐𝑒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𝑑𝑜𝑐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𝑑𝑜𝑐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𝑑𝑜𝑐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 ∩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𝑑𝑜𝑐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𝑑𝑜𝑐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 ∪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𝑑𝑜𝑐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6" name="Rectangle 8">
                <a:extLst>
                  <a:ext uri="{FF2B5EF4-FFF2-40B4-BE49-F238E27FC236}">
                    <a16:creationId xmlns:a16="http://schemas.microsoft.com/office/drawing/2014/main" id="{FCBF4208-25AF-4172-AA29-5278EC7206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33098" y="1315055"/>
                <a:ext cx="4691092" cy="496546"/>
              </a:xfrm>
              <a:prstGeom prst="rect">
                <a:avLst/>
              </a:prstGeom>
              <a:blipFill>
                <a:blip r:embed="rId3"/>
                <a:stretch>
                  <a:fillRect l="-260" b="-370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FBE79BC5-8831-47E5-B10A-D24D80941F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8150288"/>
              </p:ext>
            </p:extLst>
          </p:nvPr>
        </p:nvGraphicFramePr>
        <p:xfrm>
          <a:off x="7990765" y="1985473"/>
          <a:ext cx="1958975" cy="96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4" name="Visio" r:id="rId4" imgW="4663430" imgH="4366260" progId="Visio.Drawing.15">
                  <p:embed/>
                </p:oleObj>
              </mc:Choice>
              <mc:Fallback>
                <p:oleObj name="Visio" r:id="rId4" imgW="4663430" imgH="4366260" progId="Visio.Drawing.15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FBE79BC5-8831-47E5-B10A-D24D80941F5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90765" y="1985473"/>
                        <a:ext cx="1958975" cy="960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E99DE2D6-3581-48E7-A134-946448EFEF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5342093"/>
              </p:ext>
            </p:extLst>
          </p:nvPr>
        </p:nvGraphicFramePr>
        <p:xfrm>
          <a:off x="7899483" y="3438968"/>
          <a:ext cx="2141538" cy="88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5" name="Visio" r:id="rId6" imgW="4663440" imgH="4366354" progId="Visio.Drawing.15">
                  <p:embed/>
                </p:oleObj>
              </mc:Choice>
              <mc:Fallback>
                <p:oleObj name="Visio" r:id="rId6" imgW="4663440" imgH="4366354" progId="Visio.Drawing.15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E99DE2D6-3581-48E7-A134-946448EFEF6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99483" y="3438968"/>
                        <a:ext cx="2141538" cy="884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330EB34C-57AD-40FF-81D7-B93E3A3443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1861315"/>
              </p:ext>
            </p:extLst>
          </p:nvPr>
        </p:nvGraphicFramePr>
        <p:xfrm>
          <a:off x="8041170" y="4816263"/>
          <a:ext cx="2225675" cy="1150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6" name="Visio" r:id="rId8" imgW="4236689" imgH="3596531" progId="Visio.Drawing.15">
                  <p:embed/>
                </p:oleObj>
              </mc:Choice>
              <mc:Fallback>
                <p:oleObj name="Visio" r:id="rId8" imgW="4236689" imgH="3596531" progId="Visio.Drawing.15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330EB34C-57AD-40FF-81D7-B93E3A3443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41170" y="4816263"/>
                        <a:ext cx="2225675" cy="1150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D7A2DD-9BFE-4CCC-B3BF-6E119C060249}"/>
                  </a:ext>
                </a:extLst>
              </p:cNvPr>
              <p:cNvSpPr/>
              <p:nvPr/>
            </p:nvSpPr>
            <p:spPr>
              <a:xfrm>
                <a:off x="1471683" y="3677911"/>
                <a:ext cx="5109925" cy="4273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dirty="0">
                    <a:ea typeface="Calibri Light" panose="020F0302020204030204" pitchFamily="34" charset="0"/>
                    <a:cs typeface="Times New Roman" panose="02020603050405020304" pitchFamily="18" charset="0"/>
                  </a:rPr>
                  <a:t>E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libri Light" panose="020F0302020204030204" pitchFamily="34" charset="0"/>
                        <a:cs typeface="Times New Roman" panose="02020603050405020304" pitchFamily="18" charset="0"/>
                      </a:rPr>
                      <m:t>𝑢𝑐𝑙𝑖𝑑𝑒𝑎𝑛</m:t>
                    </m:r>
                    <m:r>
                      <a:rPr lang="en-US" i="1">
                        <a:latin typeface="Cambria Math" panose="02040503050406030204" pitchFamily="18" charset="0"/>
                        <a:ea typeface="Calibri Light" panose="020F03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libri Light" panose="020F0302020204030204" pitchFamily="34" charset="0"/>
                        <a:cs typeface="Times New Roman" panose="02020603050405020304" pitchFamily="18" charset="0"/>
                      </a:rPr>
                      <m:t>𝑑𝑖𝑠𝑡𝑎𝑛𝑐𝑒</m:t>
                    </m:r>
                    <m:r>
                      <a:rPr lang="en-US" i="1">
                        <a:latin typeface="Cambria Math" panose="02040503050406030204" pitchFamily="18" charset="0"/>
                        <a:ea typeface="Calibri Light" panose="020F03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libri Light" panose="020F0302020204030204" pitchFamily="34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  <a:cs typeface="Times New Roman" panose="02020603050405020304" pitchFamily="18" charset="0"/>
                              </a:rPr>
                              <m:t>1−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  <a:cs typeface="Times New Roman" panose="02020603050405020304" pitchFamily="18" charset="0"/>
                              </a:rPr>
                              <m:t>2)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libri Light" panose="020F0302020204030204" pitchFamily="34" charset="0"/>
                            <a:cs typeface="Times New Roman" panose="02020603050405020304" pitchFamily="18" charset="0"/>
                          </a:rPr>
                          <m:t>+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  <a:cs typeface="Times New Roman" panose="02020603050405020304" pitchFamily="18" charset="0"/>
                              </a:rPr>
                              <m:t>1−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  <a:cs typeface="Times New Roman" panose="02020603050405020304" pitchFamily="18" charset="0"/>
                              </a:rPr>
                              <m:t>2)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dirty="0">
                    <a:latin typeface="Calibri" panose="020F0502020204030204" pitchFamily="34" charset="0"/>
                    <a:ea typeface="Calibri Light" panose="020F0302020204030204" pitchFamily="34" charset="0"/>
                    <a:cs typeface="Times New Roman" panose="02020603050405020304" pitchFamily="18" charset="0"/>
                  </a:rPr>
                  <a:t> </a:t>
                </a:r>
                <a:endParaRPr lang="en-US" sz="24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D7A2DD-9BFE-4CCC-B3BF-6E119C0602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683" y="3677911"/>
                <a:ext cx="5109925" cy="427361"/>
              </a:xfrm>
              <a:prstGeom prst="rect">
                <a:avLst/>
              </a:prstGeom>
              <a:blipFill>
                <a:blip r:embed="rId10"/>
                <a:stretch>
                  <a:fillRect l="-95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9C87A4D8-3E4F-4A20-9651-6A53A0EAE6E4}"/>
              </a:ext>
            </a:extLst>
          </p:cNvPr>
          <p:cNvSpPr/>
          <p:nvPr/>
        </p:nvSpPr>
        <p:spPr>
          <a:xfrm>
            <a:off x="1533098" y="4957917"/>
            <a:ext cx="3708836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alibri Light" panose="020F0302020204030204" pitchFamily="34" charset="0"/>
                <a:ea typeface="Calibri Light" panose="020F0302020204030204" pitchFamily="34" charset="0"/>
                <a:cs typeface="Times New Roman" panose="02020603050405020304" pitchFamily="18" charset="0"/>
              </a:rPr>
              <a:t>Relaxed Word Mover's Distance(WMD)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5DA7A9C-5A0E-46CC-9A5C-76870CABED89}"/>
                  </a:ext>
                </a:extLst>
              </p:cNvPr>
              <p:cNvSpPr/>
              <p:nvPr/>
            </p:nvSpPr>
            <p:spPr>
              <a:xfrm>
                <a:off x="1471683" y="2395276"/>
                <a:ext cx="6771564" cy="4299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libri Light" panose="020F0302020204030204" pitchFamily="34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  <a:ea typeface="Calibri Light" panose="020F0302020204030204" pitchFamily="34" charset="0"/>
                        <a:cs typeface="Times New Roman" panose="02020603050405020304" pitchFamily="18" charset="0"/>
                      </a:rPr>
                      <m:t>𝑜𝑠𝑖𝑛𝑒</m:t>
                    </m:r>
                    <m:r>
                      <a:rPr lang="en-US" i="1">
                        <a:latin typeface="Cambria Math" panose="02040503050406030204" pitchFamily="18" charset="0"/>
                        <a:ea typeface="Calibri Light" panose="020F03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libri Light" panose="020F0302020204030204" pitchFamily="34" charset="0"/>
                        <a:cs typeface="Times New Roman" panose="02020603050405020304" pitchFamily="18" charset="0"/>
                      </a:rPr>
                      <m:t>𝑠𝑖𝑚𝑖𝑙𝑎𝑟𝑖𝑡𝑦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 Light" panose="020F0302020204030204" pitchFamily="34" charset="0"/>
                            <a:cs typeface="Times New Roman" panose="02020603050405020304" pitchFamily="18" charset="0"/>
                          </a:rPr>
                          <m:t>𝑑𝑜𝑐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 Light" panose="020F0302020204030204" pitchFamily="34" charset="0"/>
                            <a:cs typeface="Times New Roman" panose="02020603050405020304" pitchFamily="18" charset="0"/>
                          </a:rPr>
                          <m:t>1,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 Light" panose="020F0302020204030204" pitchFamily="34" charset="0"/>
                            <a:cs typeface="Times New Roman" panose="02020603050405020304" pitchFamily="18" charset="0"/>
                          </a:rPr>
                          <m:t>𝑑𝑜𝑐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 Light" panose="020F03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libri Light" panose="020F03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libri Light" panose="020F0302020204030204" pitchFamily="34" charset="0"/>
                          </a:rPr>
                        </m:ctrlPr>
                      </m:funcPr>
                      <m:fName>
                        <m:r>
                          <a:rPr lang="en-US">
                            <a:latin typeface="Cambria Math" panose="02040503050406030204" pitchFamily="18" charset="0"/>
                            <a:ea typeface="Calibri Light" panose="020F03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libri Light" panose="020F0302020204030204" pitchFamily="34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libri Light" panose="020F03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box>
                      <m:boxPr>
                        <m:ctrlPr>
                          <a:rPr lang="en-US" i="1">
                            <a:latin typeface="Cambria Math" panose="02040503050406030204" pitchFamily="18" charset="0"/>
                            <a:ea typeface="Calibri Light" panose="020F0302020204030204" pitchFamily="34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  <a:cs typeface="Times New Roman" panose="02020603050405020304" pitchFamily="18" charset="0"/>
                              </a:rPr>
                              <m:t>𝑑𝑜𝑐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  <a:cs typeface="Times New Roman" panose="02020603050405020304" pitchFamily="18" charset="0"/>
                              </a:rPr>
                              <m:t>1 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  <a:cs typeface="Times New Roman" panose="02020603050405020304" pitchFamily="18" charset="0"/>
                              </a:rPr>
                              <m:t>𝑑𝑜𝑐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 Light" panose="020F0302020204030204" pitchFamily="34" charset="0"/>
                                    <a:cs typeface="Times New Roman" panose="02020603050405020304" pitchFamily="18" charset="0"/>
                                  </a:rPr>
                                  <m:t>𝑑𝑜𝑐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 Light" panose="020F03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d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 Light" panose="020F0302020204030204" pitchFamily="34" charset="0"/>
                                    <a:cs typeface="Times New Roman" panose="02020603050405020304" pitchFamily="18" charset="0"/>
                                  </a:rPr>
                                  <m:t>𝑑𝑜𝑐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 Light" panose="020F03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</m:d>
                          </m:den>
                        </m:f>
                      </m:e>
                    </m:box>
                  </m:oMath>
                </a14:m>
                <a:r>
                  <a:rPr lang="en-US" dirty="0">
                    <a:latin typeface="Calibri" panose="020F0502020204030204" pitchFamily="34" charset="0"/>
                    <a:ea typeface="Calibri Light" panose="020F0302020204030204" pitchFamily="34" charset="0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5DA7A9C-5A0E-46CC-9A5C-76870CABED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683" y="2395276"/>
                <a:ext cx="6771564" cy="42999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BA6FF563-F586-4794-9FCB-E365A2EC72DE}"/>
              </a:ext>
            </a:extLst>
          </p:cNvPr>
          <p:cNvSpPr/>
          <p:nvPr/>
        </p:nvSpPr>
        <p:spPr>
          <a:xfrm>
            <a:off x="8543499" y="1133516"/>
            <a:ext cx="784746" cy="661917"/>
          </a:xfrm>
          <a:prstGeom prst="ellips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doc2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BE75FE7-5CA1-4574-A8CD-776DE8DDD626}"/>
              </a:ext>
            </a:extLst>
          </p:cNvPr>
          <p:cNvSpPr/>
          <p:nvPr/>
        </p:nvSpPr>
        <p:spPr>
          <a:xfrm>
            <a:off x="7977117" y="1122800"/>
            <a:ext cx="784746" cy="66191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doc1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37D394-A00A-4EF8-98FC-42D597ADA5D6}"/>
              </a:ext>
            </a:extLst>
          </p:cNvPr>
          <p:cNvSpPr/>
          <p:nvPr/>
        </p:nvSpPr>
        <p:spPr>
          <a:xfrm>
            <a:off x="360000" y="818892"/>
            <a:ext cx="1645584" cy="8110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2045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9093A-9B7D-44DA-BA43-6AFD9B95D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calculation pipelines: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84336D-6697-439F-B1C0-6E60868DF27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418064" y="6678000"/>
            <a:ext cx="1773936" cy="180000"/>
          </a:xfrm>
        </p:spPr>
        <p:txBody>
          <a:bodyPr/>
          <a:lstStyle/>
          <a:p>
            <a:fld id="{058DB212-BFA2-403F-85EF-DFD3FF6D973A}" type="slidenum">
              <a:rPr lang="en-ZA" smtClean="0"/>
              <a:pPr/>
              <a:t>28</a:t>
            </a:fld>
            <a:endParaRPr lang="en-ZA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2550DD2-4A35-4EF4-A37D-BE11CC08FD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905" y="134430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FDC40A7-C788-47D8-BC2E-39F1511E22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7045628"/>
              </p:ext>
            </p:extLst>
          </p:nvPr>
        </p:nvGraphicFramePr>
        <p:xfrm>
          <a:off x="967740" y="982981"/>
          <a:ext cx="7117080" cy="2032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2" name="Visio" r:id="rId3" imgW="7361133" imgH="4061350" progId="Visio.Drawing.15">
                  <p:embed/>
                </p:oleObj>
              </mc:Choice>
              <mc:Fallback>
                <p:oleObj name="Visio" r:id="rId3" imgW="7361133" imgH="4061350" progId="Visio.Drawing.15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8FDC40A7-C788-47D8-BC2E-39F1511E226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7740" y="982981"/>
                        <a:ext cx="7117080" cy="203235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>
            <a:extLst>
              <a:ext uri="{FF2B5EF4-FFF2-40B4-BE49-F238E27FC236}">
                <a16:creationId xmlns:a16="http://schemas.microsoft.com/office/drawing/2014/main" id="{40667B6A-1CC9-4CD9-86CD-760738687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911" y="323880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6DFB8EF3-FD81-4CD5-A5A5-18DE44A106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2493816"/>
              </p:ext>
            </p:extLst>
          </p:nvPr>
        </p:nvGraphicFramePr>
        <p:xfrm>
          <a:off x="967740" y="3177545"/>
          <a:ext cx="9875520" cy="24688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3" name="Visio" r:id="rId5" imgW="7337909" imgH="6012180" progId="Visio.Drawing.15">
                  <p:embed/>
                </p:oleObj>
              </mc:Choice>
              <mc:Fallback>
                <p:oleObj name="Visio" r:id="rId5" imgW="7337909" imgH="6012180" progId="Visio.Drawing.15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6DFB8EF3-FD81-4CD5-A5A5-18DE44A106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7740" y="3177545"/>
                        <a:ext cx="9875520" cy="246887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559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CC37A-13B0-4FF8-BAD3-FD996D9573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393680" y="6678000"/>
            <a:ext cx="1798320" cy="1800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8DB212-BFA2-403F-85EF-DFD3FF6D973A}" type="slidenum">
              <a:rPr kumimoji="0" lang="en-ZA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ZA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43295D-8020-4B8F-8D69-F8B4A11BC4AE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56032" y="103369"/>
            <a:ext cx="2047875" cy="566738"/>
          </a:xfrm>
        </p:spPr>
        <p:txBody>
          <a:bodyPr/>
          <a:lstStyle/>
          <a:p>
            <a:r>
              <a:rPr lang="en-US" dirty="0"/>
              <a:t>Agenda: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D8FD5B4-EB8A-42AB-9D2E-3C518D58CA8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2500" y="1080834"/>
            <a:ext cx="6845808" cy="49542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Quora challenge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to proceed?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exploration on original data set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cleaning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Features engineering and features extraction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Words statistics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Grammatical entities statistics 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Grammatical entities and Words sequences 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Cosine distances and similarity matrix 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Similarity distances using: DTM, TFIDF and LSA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Apply Machine learning models to calculated Features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Learning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Auto-encoders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Classifiers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Demo Shiny application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C3C810-7750-400E-BD1F-8314A5CB4CE1}"/>
              </a:ext>
            </a:extLst>
          </p:cNvPr>
          <p:cNvSpPr/>
          <p:nvPr/>
        </p:nvSpPr>
        <p:spPr>
          <a:xfrm>
            <a:off x="274320" y="651819"/>
            <a:ext cx="11661648" cy="256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8941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CC37A-13B0-4FF8-BAD3-FD996D9573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393680" y="6678000"/>
            <a:ext cx="1798320" cy="1800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8DB212-BFA2-403F-85EF-DFD3FF6D973A}" type="slidenum">
              <a:rPr kumimoji="0" lang="en-ZA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ZA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43295D-8020-4B8F-8D69-F8B4A11BC4AE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56032" y="103369"/>
            <a:ext cx="2047875" cy="566738"/>
          </a:xfrm>
        </p:spPr>
        <p:txBody>
          <a:bodyPr/>
          <a:lstStyle/>
          <a:p>
            <a:r>
              <a:rPr lang="en-US" dirty="0"/>
              <a:t>Agenda: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D8FD5B4-EB8A-42AB-9D2E-3C518D58CA8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2500" y="1080834"/>
            <a:ext cx="6845808" cy="49542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Quora challenge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to proceed?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exploration on original data set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cleaning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Features engineering and features extraction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Words statistics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Grammatical entities statistics 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Grammatical entities and Words sequences 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Cosine distances and similarity matrix 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Similarity distances using: DTM, TFIDF and LSA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Apply Machine learning models to calculated Features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Learning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Auto-encoders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Classifiers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Demo Shiny application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C3C810-7750-400E-BD1F-8314A5CB4CE1}"/>
              </a:ext>
            </a:extLst>
          </p:cNvPr>
          <p:cNvSpPr/>
          <p:nvPr/>
        </p:nvSpPr>
        <p:spPr>
          <a:xfrm>
            <a:off x="274320" y="651819"/>
            <a:ext cx="11661648" cy="256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263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07E7E-7800-44D9-84FF-E5A379D6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calculated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1ACB98-28F2-479C-9F4A-88A1080CB44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418064" y="6678000"/>
            <a:ext cx="1773936" cy="180000"/>
          </a:xfrm>
        </p:spPr>
        <p:txBody>
          <a:bodyPr/>
          <a:lstStyle/>
          <a:p>
            <a:fld id="{058DB212-BFA2-403F-85EF-DFD3FF6D973A}" type="slidenum">
              <a:rPr lang="en-ZA" smtClean="0"/>
              <a:pPr/>
              <a:t>30</a:t>
            </a:fld>
            <a:endParaRPr lang="en-ZA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CF11211-C242-403F-8C38-7DCDFEA4C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0340" y="24225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2CFC538-3188-4CAF-87F5-58759D7286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3254634"/>
              </p:ext>
            </p:extLst>
          </p:nvPr>
        </p:nvGraphicFramePr>
        <p:xfrm>
          <a:off x="1203960" y="1637779"/>
          <a:ext cx="9486900" cy="4305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7" name="Visio" r:id="rId3" imgW="8359015" imgH="4099451" progId="Visio.Drawing.15">
                  <p:embed/>
                </p:oleObj>
              </mc:Choice>
              <mc:Fallback>
                <p:oleObj name="Visio" r:id="rId3" imgW="8359015" imgH="4099451" progId="Visio.Drawing.15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E2CFC538-3188-4CAF-87F5-58759D7286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3960" y="1637779"/>
                        <a:ext cx="9486900" cy="430582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D830FEF-48F7-4CB1-95AA-06BC72F87604}"/>
              </a:ext>
            </a:extLst>
          </p:cNvPr>
          <p:cNvSpPr/>
          <p:nvPr/>
        </p:nvSpPr>
        <p:spPr>
          <a:xfrm>
            <a:off x="401472" y="847080"/>
            <a:ext cx="4274160" cy="1058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11732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3DE2E-5462-471A-861F-3AE2C34F2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of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7764CE-97F8-442A-BC54-3A709FB17C7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387584" y="6678000"/>
            <a:ext cx="1804416" cy="180000"/>
          </a:xfrm>
        </p:spPr>
        <p:txBody>
          <a:bodyPr/>
          <a:lstStyle/>
          <a:p>
            <a:fld id="{058DB212-BFA2-403F-85EF-DFD3FF6D973A}" type="slidenum">
              <a:rPr lang="en-ZA" smtClean="0"/>
              <a:pPr/>
              <a:t>31</a:t>
            </a:fld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797304-72F3-46E6-ACC0-20289D4F8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41" y="1620362"/>
            <a:ext cx="4322635" cy="16958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10D315-9FC4-44D7-BFE8-EDD0C34F7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27" y="3627120"/>
            <a:ext cx="3375565" cy="18836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04CBBC-68BD-4AF1-9FD9-F85755A86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66803"/>
            <a:ext cx="4712712" cy="33040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467467-D417-4F6A-BFA1-799F00EDD8B2}"/>
              </a:ext>
            </a:extLst>
          </p:cNvPr>
          <p:cNvSpPr/>
          <p:nvPr/>
        </p:nvSpPr>
        <p:spPr>
          <a:xfrm>
            <a:off x="358800" y="900001"/>
            <a:ext cx="3951072" cy="8755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0655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Remove redundancies: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06DB30-94A7-49D4-B803-4CDE3D155A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92701" y="1752986"/>
            <a:ext cx="4672330" cy="3105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749CF7-0419-4C99-B596-D23E5505F179}"/>
              </a:ext>
            </a:extLst>
          </p:cNvPr>
          <p:cNvSpPr txBox="1"/>
          <p:nvPr/>
        </p:nvSpPr>
        <p:spPr>
          <a:xfrm>
            <a:off x="360000" y="989463"/>
            <a:ext cx="1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use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corrplot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visualize the correlation between calculated features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979FAB1-5928-43F4-8A54-80287524246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387584" y="6678000"/>
            <a:ext cx="1804416" cy="180000"/>
          </a:xfrm>
        </p:spPr>
        <p:txBody>
          <a:bodyPr/>
          <a:lstStyle/>
          <a:p>
            <a:fld id="{058DB212-BFA2-403F-85EF-DFD3FF6D973A}" type="slidenum">
              <a:rPr lang="en-ZA" smtClean="0"/>
              <a:pPr/>
              <a:t>32</a:t>
            </a:fld>
            <a:endParaRPr lang="en-Z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CE74E0-69E9-43C9-8E3D-FE302B5657B1}"/>
              </a:ext>
            </a:extLst>
          </p:cNvPr>
          <p:cNvSpPr/>
          <p:nvPr/>
        </p:nvSpPr>
        <p:spPr>
          <a:xfrm>
            <a:off x="358800" y="775908"/>
            <a:ext cx="3542640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5617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70ADE-029C-4296-A961-4BB192CFD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8E5298-F92D-49EC-B945-7878BB0764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Different Models: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452D9-1A97-4BCC-BEEF-BC4C25CA0A6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357104" y="6678000"/>
            <a:ext cx="1834896" cy="180000"/>
          </a:xfrm>
        </p:spPr>
        <p:txBody>
          <a:bodyPr/>
          <a:lstStyle/>
          <a:p>
            <a:fld id="{058DB212-BFA2-403F-85EF-DFD3FF6D973A}" type="slidenum">
              <a:rPr lang="en-ZA" smtClean="0"/>
              <a:pPr/>
              <a:t>33</a:t>
            </a:fld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1E3D82-997A-4998-AB2F-0B153D7F73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93820" y="1379220"/>
            <a:ext cx="2777807" cy="37566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02ECDC-E9B0-49E3-A1D7-9A6904C378D4}"/>
              </a:ext>
            </a:extLst>
          </p:cNvPr>
          <p:cNvSpPr/>
          <p:nvPr/>
        </p:nvSpPr>
        <p:spPr>
          <a:xfrm>
            <a:off x="358800" y="839041"/>
            <a:ext cx="2890368" cy="8755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54198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C1BCF-6867-421E-A8EE-AAC36CDC8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00" y="211096"/>
            <a:ext cx="11473200" cy="540000"/>
          </a:xfrm>
        </p:spPr>
        <p:txBody>
          <a:bodyPr/>
          <a:lstStyle/>
          <a:p>
            <a:r>
              <a:rPr lang="en-US" dirty="0"/>
              <a:t>Cross validation K-fold = 5 (ROC Curves)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1F7A6-49BB-4134-B1EA-0CD00C1865C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332720" y="6678000"/>
            <a:ext cx="1859280" cy="180000"/>
          </a:xfrm>
        </p:spPr>
        <p:txBody>
          <a:bodyPr/>
          <a:lstStyle/>
          <a:p>
            <a:fld id="{058DB212-BFA2-403F-85EF-DFD3FF6D973A}" type="slidenum">
              <a:rPr lang="en-ZA" smtClean="0"/>
              <a:pPr/>
              <a:t>34</a:t>
            </a:fld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93076C-D02A-4ECE-84A1-50F559860F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17220" y="1042606"/>
            <a:ext cx="11323320" cy="45123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6937E2-8173-4C13-810B-5143C845E02E}"/>
              </a:ext>
            </a:extLst>
          </p:cNvPr>
          <p:cNvSpPr txBox="1"/>
          <p:nvPr/>
        </p:nvSpPr>
        <p:spPr>
          <a:xfrm>
            <a:off x="774192" y="5484451"/>
            <a:ext cx="722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Random-forest is the best with 78 % accuracy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8B474D-D4DE-49E2-BFD1-CBB1454C98FA}"/>
              </a:ext>
            </a:extLst>
          </p:cNvPr>
          <p:cNvSpPr/>
          <p:nvPr/>
        </p:nvSpPr>
        <p:spPr>
          <a:xfrm>
            <a:off x="359400" y="689956"/>
            <a:ext cx="6730248" cy="10862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91495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CC37A-13B0-4FF8-BAD3-FD996D9573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393680" y="6678000"/>
            <a:ext cx="1798320" cy="1800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8DB212-BFA2-403F-85EF-DFD3FF6D973A}" type="slidenum">
              <a:rPr kumimoji="0" lang="en-ZA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ZA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43295D-8020-4B8F-8D69-F8B4A11BC4AE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56032" y="103369"/>
            <a:ext cx="2047875" cy="566738"/>
          </a:xfrm>
        </p:spPr>
        <p:txBody>
          <a:bodyPr/>
          <a:lstStyle/>
          <a:p>
            <a:r>
              <a:rPr lang="en-US" dirty="0"/>
              <a:t>Agenda: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D8FD5B4-EB8A-42AB-9D2E-3C518D58CA8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2500" y="1080834"/>
            <a:ext cx="6845808" cy="49542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Quora challenge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to proceed?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exploration on original data set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cleaning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Features engineering and features extraction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Words statistics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Grammatical entities statistics 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Grammatical entities and Words sequences 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Cosine distances and similarity matrix 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Similarity distances using: DTM, TFIDF and LSA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Apply Machine learning models to calculated Features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Deep Learning</a:t>
            </a:r>
          </a:p>
          <a:p>
            <a:pPr marL="558800" lvl="1" indent="-285750">
              <a:buFontTx/>
              <a:buChar char="-"/>
            </a:pPr>
            <a:r>
              <a:rPr lang="en-US" dirty="0"/>
              <a:t>Auto-encoders</a:t>
            </a:r>
          </a:p>
          <a:p>
            <a:pPr marL="558800" lvl="1" indent="-285750">
              <a:buFontTx/>
              <a:buChar char="-"/>
            </a:pPr>
            <a:r>
              <a:rPr lang="en-US" dirty="0"/>
              <a:t>Classifiers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Demo Shiny application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C3C810-7750-400E-BD1F-8314A5CB4CE1}"/>
              </a:ext>
            </a:extLst>
          </p:cNvPr>
          <p:cNvSpPr/>
          <p:nvPr/>
        </p:nvSpPr>
        <p:spPr>
          <a:xfrm>
            <a:off x="274320" y="651819"/>
            <a:ext cx="11661648" cy="256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26738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0D588-6F9F-4900-94FD-EAE4AA2A4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D656F0-D0DC-40C9-82D9-087F6C9A6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1192" y="1509975"/>
            <a:ext cx="11471275" cy="4848153"/>
          </a:xfrm>
        </p:spPr>
        <p:txBody>
          <a:bodyPr/>
          <a:lstStyle/>
          <a:p>
            <a:r>
              <a:rPr lang="en-US" dirty="0"/>
              <a:t>We used </a:t>
            </a:r>
            <a:r>
              <a:rPr lang="en-US" dirty="0" err="1"/>
              <a:t>Keras</a:t>
            </a:r>
            <a:r>
              <a:rPr lang="en-US" dirty="0"/>
              <a:t> library with backend TensorFlow</a:t>
            </a:r>
          </a:p>
          <a:p>
            <a:r>
              <a:rPr lang="en-US" dirty="0"/>
              <a:t>Deep Learning Layers:</a:t>
            </a:r>
          </a:p>
          <a:p>
            <a:pPr marL="342900" indent="-342900">
              <a:buFontTx/>
              <a:buChar char="-"/>
            </a:pPr>
            <a:r>
              <a:rPr lang="en-US" dirty="0"/>
              <a:t>LSTM, GRU: for word sequences</a:t>
            </a:r>
          </a:p>
          <a:p>
            <a:pPr marL="342900" indent="-342900">
              <a:buFontTx/>
              <a:buChar char="-"/>
            </a:pPr>
            <a:r>
              <a:rPr lang="en-US" dirty="0"/>
              <a:t>DOT, Concatenate: Merging two inputs</a:t>
            </a:r>
          </a:p>
          <a:p>
            <a:pPr marL="342900" indent="-342900">
              <a:buFontTx/>
              <a:buChar char="-"/>
            </a:pPr>
            <a:r>
              <a:rPr lang="en-US" dirty="0"/>
              <a:t>Dense Layers with activation functions: </a:t>
            </a:r>
            <a:r>
              <a:rPr lang="en-US" dirty="0" err="1"/>
              <a:t>Relu</a:t>
            </a:r>
            <a:r>
              <a:rPr lang="en-US" dirty="0"/>
              <a:t>, Sigmoid</a:t>
            </a:r>
          </a:p>
          <a:p>
            <a:pPr marL="342900" indent="-342900">
              <a:buFontTx/>
              <a:buChar char="-"/>
            </a:pPr>
            <a:r>
              <a:rPr lang="en-US" dirty="0"/>
              <a:t>Drop-Out (Overfitting)</a:t>
            </a:r>
          </a:p>
          <a:p>
            <a:pPr marL="342900" indent="-342900">
              <a:buFontTx/>
              <a:buChar char="-"/>
            </a:pPr>
            <a:r>
              <a:rPr lang="en-US" dirty="0"/>
              <a:t>Embedding</a:t>
            </a:r>
          </a:p>
          <a:p>
            <a:pPr marL="342900" indent="-342900">
              <a:buFontTx/>
              <a:buChar char="-"/>
            </a:pPr>
            <a:r>
              <a:rPr lang="en-US" dirty="0"/>
              <a:t>CNN: Convolution Neural Network</a:t>
            </a:r>
          </a:p>
          <a:p>
            <a:pPr marL="342900" indent="-34290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3061D9-91F7-42A7-94EB-184F686D9A7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369296" y="6678000"/>
            <a:ext cx="1822704" cy="180000"/>
          </a:xfrm>
        </p:spPr>
        <p:txBody>
          <a:bodyPr/>
          <a:lstStyle/>
          <a:p>
            <a:fld id="{058DB212-BFA2-403F-85EF-DFD3FF6D973A}" type="slidenum">
              <a:rPr lang="en-ZA" smtClean="0"/>
              <a:pPr/>
              <a:t>36</a:t>
            </a:fld>
            <a:endParaRPr lang="en-Z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A4A68E-8A90-40D6-B9C9-07B84A25FE3B}"/>
              </a:ext>
            </a:extLst>
          </p:cNvPr>
          <p:cNvSpPr txBox="1"/>
          <p:nvPr/>
        </p:nvSpPr>
        <p:spPr>
          <a:xfrm>
            <a:off x="4204355" y="11406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194" name="Picture 2" descr="Résultat de recherche d'images pour &quot;francois chollet&quot;">
            <a:hlinkClick r:id="rId2"/>
            <a:extLst>
              <a:ext uri="{FF2B5EF4-FFF2-40B4-BE49-F238E27FC236}">
                <a16:creationId xmlns:a16="http://schemas.microsoft.com/office/drawing/2014/main" id="{B6B8D69F-5FBE-42E8-87E4-5521CB392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2229" y="374427"/>
            <a:ext cx="1194502" cy="77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DE535C-99A8-46B3-8F04-6EFC037367C2}"/>
              </a:ext>
            </a:extLst>
          </p:cNvPr>
          <p:cNvSpPr txBox="1"/>
          <p:nvPr/>
        </p:nvSpPr>
        <p:spPr>
          <a:xfrm>
            <a:off x="6917730" y="630000"/>
            <a:ext cx="1986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François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Chollet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6" name="Picture 4" descr="RÃ©sultat de recherche d'images pour &quot;LSTM&quot;">
            <a:extLst>
              <a:ext uri="{FF2B5EF4-FFF2-40B4-BE49-F238E27FC236}">
                <a16:creationId xmlns:a16="http://schemas.microsoft.com/office/drawing/2014/main" id="{77A0EC73-6087-491C-8C06-0898CB0C0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701" y="2733100"/>
            <a:ext cx="1747526" cy="113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GRU Gating Diagram">
            <a:extLst>
              <a:ext uri="{FF2B5EF4-FFF2-40B4-BE49-F238E27FC236}">
                <a16:creationId xmlns:a16="http://schemas.microsoft.com/office/drawing/2014/main" id="{28A8A633-6AD8-4064-83DF-95403B09B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491" y="4077365"/>
            <a:ext cx="3386776" cy="113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RÃ©sultat de recherche d'images pour &quot;keras embedding&quot;">
            <a:extLst>
              <a:ext uri="{FF2B5EF4-FFF2-40B4-BE49-F238E27FC236}">
                <a16:creationId xmlns:a16="http://schemas.microsoft.com/office/drawing/2014/main" id="{1B2549E7-344A-41EB-B8A0-A160CF8D7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491" y="1658999"/>
            <a:ext cx="2857500" cy="8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2" descr="RÃ©sultat de recherche d'images pour &quot;keras dropout&quot;">
            <a:extLst>
              <a:ext uri="{FF2B5EF4-FFF2-40B4-BE49-F238E27FC236}">
                <a16:creationId xmlns:a16="http://schemas.microsoft.com/office/drawing/2014/main" id="{68B37235-2AFA-4CC3-AFC8-EAE4472354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956062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DFEF7C-E589-41E6-8979-B0966C388A95}"/>
              </a:ext>
            </a:extLst>
          </p:cNvPr>
          <p:cNvSpPr/>
          <p:nvPr/>
        </p:nvSpPr>
        <p:spPr>
          <a:xfrm>
            <a:off x="358800" y="900001"/>
            <a:ext cx="2494128" cy="8145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39697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01A9F-A761-4CB9-A48C-6066C682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Auto-encoders: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46410A0-8CCF-460C-B9B3-863C7B6DC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00" y="336042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FBF39CF-41A5-4C7D-84E5-98174B763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03" y="3832860"/>
            <a:ext cx="1260857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2C8930E-7F96-4769-BDF4-387E866D66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6700" y="399960"/>
            <a:ext cx="1380393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31444F8B-A20B-4D74-BAD3-C9C38B703C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1087427"/>
              </p:ext>
            </p:extLst>
          </p:nvPr>
        </p:nvGraphicFramePr>
        <p:xfrm>
          <a:off x="1321968" y="1908369"/>
          <a:ext cx="6522720" cy="202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99" name="Visio" r:id="rId3" imgW="11033821" imgH="3246120" progId="Visio.Drawing.15">
                  <p:embed/>
                </p:oleObj>
              </mc:Choice>
              <mc:Fallback>
                <p:oleObj name="Visio" r:id="rId3" imgW="11033821" imgH="3246120" progId="Visio.Drawing.15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1968" y="1908369"/>
                        <a:ext cx="6522720" cy="2023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3C1DF8F9-A02B-44B9-B19E-08D88343BCFC}"/>
              </a:ext>
            </a:extLst>
          </p:cNvPr>
          <p:cNvSpPr/>
          <p:nvPr/>
        </p:nvSpPr>
        <p:spPr>
          <a:xfrm>
            <a:off x="286848" y="734823"/>
            <a:ext cx="2486832" cy="7014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/>
              <a:ea typeface="+mn-ea"/>
              <a:cs typeface="+mn-cs"/>
            </a:endParaRPr>
          </a:p>
        </p:txBody>
      </p:sp>
      <p:sp>
        <p:nvSpPr>
          <p:cNvPr id="3" name="Rectangle 58">
            <a:extLst>
              <a:ext uri="{FF2B5EF4-FFF2-40B4-BE49-F238E27FC236}">
                <a16:creationId xmlns:a16="http://schemas.microsoft.com/office/drawing/2014/main" id="{A9EC80E0-4D6C-419A-A7D3-D275CD430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5616" y="70283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63">
            <a:extLst>
              <a:ext uri="{FF2B5EF4-FFF2-40B4-BE49-F238E27FC236}">
                <a16:creationId xmlns:a16="http://schemas.microsoft.com/office/drawing/2014/main" id="{13FD6D53-806C-4264-A07D-D6897F97C9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7930" y="278098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0119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0594B-4CC8-4CFF-B1FA-4E1E92B8CC6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308336" y="6678000"/>
            <a:ext cx="1883664" cy="180000"/>
          </a:xfrm>
        </p:spPr>
        <p:txBody>
          <a:bodyPr/>
          <a:lstStyle/>
          <a:p>
            <a:fld id="{058DB212-BFA2-403F-85EF-DFD3FF6D973A}" type="slidenum">
              <a:rPr lang="en-ZA" smtClean="0"/>
              <a:pPr/>
              <a:t>38</a:t>
            </a:fld>
            <a:endParaRPr lang="en-ZA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4AF858-80D9-4E47-B098-47B60B82840F}"/>
              </a:ext>
            </a:extLst>
          </p:cNvPr>
          <p:cNvSpPr txBox="1">
            <a:spLocks/>
          </p:cNvSpPr>
          <p:nvPr/>
        </p:nvSpPr>
        <p:spPr>
          <a:xfrm>
            <a:off x="10399776" y="6677999"/>
            <a:ext cx="1792224" cy="179853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47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0800000" scaled="0"/>
          </a:gradFill>
        </p:spPr>
        <p:txBody>
          <a:bodyPr vert="horz" lIns="0" tIns="0" rIns="7200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8DB212-BFA2-403F-85EF-DFD3FF6D973A}" type="slidenum">
              <a:rPr lang="en-ZA" smtClean="0"/>
              <a:pPr/>
              <a:t>38</a:t>
            </a:fld>
            <a:endParaRPr lang="en-ZA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3DFD9C9-7EE1-4A5C-8CB5-7AD3511386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6049410"/>
              </p:ext>
            </p:extLst>
          </p:nvPr>
        </p:nvGraphicFramePr>
        <p:xfrm>
          <a:off x="602639" y="1041752"/>
          <a:ext cx="3459163" cy="1880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" name="Visio" r:id="rId3" imgW="5044425" imgH="4998829" progId="Visio.Drawing.15">
                  <p:embed/>
                </p:oleObj>
              </mc:Choice>
              <mc:Fallback>
                <p:oleObj name="Visio" r:id="rId3" imgW="5044425" imgH="4998829" progId="Visio.Drawing.15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F8F89660-ACE1-42D6-9EF1-EFD302B756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639" y="1041752"/>
                        <a:ext cx="3459163" cy="18808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18F4FBE4-B217-4201-A329-2FB861F564E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885944" y="1189832"/>
            <a:ext cx="3587496" cy="17327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B8EDDC-96EB-4E9D-A39A-60F3E3230436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798523" y="4973149"/>
            <a:ext cx="3721606" cy="1616075"/>
          </a:xfrm>
          <a:prstGeom prst="rect">
            <a:avLst/>
          </a:prstGeom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D4937976-4997-439D-AEDA-179E4A1E40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7489338"/>
              </p:ext>
            </p:extLst>
          </p:nvPr>
        </p:nvGraphicFramePr>
        <p:xfrm>
          <a:off x="602640" y="3329622"/>
          <a:ext cx="3459163" cy="1406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8" name="Visio" r:id="rId7" imgW="4594811" imgH="3840480" progId="Visio.Drawing.15">
                  <p:embed/>
                </p:oleObj>
              </mc:Choice>
              <mc:Fallback>
                <p:oleObj name="Visio" r:id="rId7" imgW="4594811" imgH="3840480" progId="Visio.Drawing.15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F02D9642-DD76-42CF-8597-D85BF91515B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640" y="3329622"/>
                        <a:ext cx="3459163" cy="140697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A326FC00-5AA8-41F5-B402-C32B2BC50B40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4885944" y="3067706"/>
            <a:ext cx="3764280" cy="150489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A86A587-358A-42E3-84F5-05C318CFD3BE}"/>
              </a:ext>
            </a:extLst>
          </p:cNvPr>
          <p:cNvSpPr txBox="1">
            <a:spLocks/>
          </p:cNvSpPr>
          <p:nvPr/>
        </p:nvSpPr>
        <p:spPr>
          <a:xfrm>
            <a:off x="530688" y="137681"/>
            <a:ext cx="11473200" cy="54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Auto-encoders different models: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13D091-0514-4AF2-9259-9F4141FAB5D9}"/>
              </a:ext>
            </a:extLst>
          </p:cNvPr>
          <p:cNvSpPr/>
          <p:nvPr/>
        </p:nvSpPr>
        <p:spPr>
          <a:xfrm>
            <a:off x="530688" y="558185"/>
            <a:ext cx="5199552" cy="7655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/>
              <a:ea typeface="+mn-ea"/>
              <a:cs typeface="+mn-cs"/>
            </a:endParaRP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63BDD06A-D506-4AF4-8756-643C6647DC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248695"/>
              </p:ext>
            </p:extLst>
          </p:nvPr>
        </p:nvGraphicFramePr>
        <p:xfrm>
          <a:off x="439248" y="4964034"/>
          <a:ext cx="4359275" cy="161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9" name="Visio" r:id="rId10" imgW="4808182" imgH="4739531" progId="Visio.Drawing.15">
                  <p:embed/>
                </p:oleObj>
              </mc:Choice>
              <mc:Fallback>
                <p:oleObj name="Visio" r:id="rId10" imgW="4808182" imgH="4739531" progId="Visio.Drawing.15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092118C-37E2-4763-B501-0CE2231C35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248" y="4964034"/>
                        <a:ext cx="4359275" cy="16160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12917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734690-02E3-4B16-85D3-A3EC0A7A713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369296" y="6678000"/>
            <a:ext cx="1822704" cy="131232"/>
          </a:xfrm>
        </p:spPr>
        <p:txBody>
          <a:bodyPr/>
          <a:lstStyle/>
          <a:p>
            <a:fld id="{058DB212-BFA2-403F-85EF-DFD3FF6D973A}" type="slidenum">
              <a:rPr lang="en-ZA" smtClean="0"/>
              <a:pPr/>
              <a:t>39</a:t>
            </a:fld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EB614-C575-4E00-BB4D-673495929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096" y="1983133"/>
            <a:ext cx="5070769" cy="12348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7F78340-FC1E-4B34-89E5-E28E496EFAD7}"/>
              </a:ext>
            </a:extLst>
          </p:cNvPr>
          <p:cNvSpPr txBox="1">
            <a:spLocks/>
          </p:cNvSpPr>
          <p:nvPr/>
        </p:nvSpPr>
        <p:spPr>
          <a:xfrm>
            <a:off x="366096" y="233555"/>
            <a:ext cx="4285152" cy="39844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Deep Learning Classifiers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7DF261-B0A1-4A24-8CE7-A6DE777E1DA9}"/>
              </a:ext>
            </a:extLst>
          </p:cNvPr>
          <p:cNvSpPr/>
          <p:nvPr/>
        </p:nvSpPr>
        <p:spPr>
          <a:xfrm>
            <a:off x="388618" y="601361"/>
            <a:ext cx="4189350" cy="6366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333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5F0145-EFD7-49DA-AD14-17BB0BE455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4</a:t>
            </a:fld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471492" y="156712"/>
            <a:ext cx="6632575" cy="677862"/>
          </a:xfrm>
        </p:spPr>
        <p:txBody>
          <a:bodyPr/>
          <a:lstStyle/>
          <a:p>
            <a:r>
              <a:rPr lang="en-ZA" dirty="0"/>
              <a:t>Quora Challenge: Question Similarities </a:t>
            </a:r>
          </a:p>
        </p:txBody>
      </p:sp>
      <p:pic>
        <p:nvPicPr>
          <p:cNvPr id="18" name="Picture Placeholder 17" descr="books on a shelf with pages showing out">
            <a:extLst>
              <a:ext uri="{FF2B5EF4-FFF2-40B4-BE49-F238E27FC236}">
                <a16:creationId xmlns:a16="http://schemas.microsoft.com/office/drawing/2014/main" id="{E183FABE-66AB-4434-B5CC-BC7BD9DB75B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802563" y="0"/>
            <a:ext cx="4389437" cy="6821488"/>
          </a:xfrm>
        </p:spPr>
      </p:pic>
      <p:sp>
        <p:nvSpPr>
          <p:cNvPr id="8" name="Subtitle 7">
            <a:extLst>
              <a:ext uri="{FF2B5EF4-FFF2-40B4-BE49-F238E27FC236}">
                <a16:creationId xmlns:a16="http://schemas.microsoft.com/office/drawing/2014/main" id="{45A618D6-2471-4B72-8FD4-AD4FA9FF840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11700" y="1354834"/>
            <a:ext cx="7037237" cy="32908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Quora is place and platform to:</a:t>
            </a:r>
          </a:p>
          <a:p>
            <a:r>
              <a:rPr lang="en-US" dirty="0"/>
              <a:t> Ask questions </a:t>
            </a:r>
          </a:p>
          <a:p>
            <a:r>
              <a:rPr lang="en-US" dirty="0"/>
              <a:t> Share knowledge about every thing </a:t>
            </a:r>
          </a:p>
          <a:p>
            <a:r>
              <a:rPr lang="en-US" dirty="0"/>
              <a:t> Empower people learning from each other</a:t>
            </a:r>
          </a:p>
          <a:p>
            <a:pPr marL="0" indent="0">
              <a:buNone/>
            </a:pPr>
            <a:r>
              <a:rPr lang="en-US" dirty="0"/>
              <a:t>100 million of people visiting Quora per month.</a:t>
            </a:r>
          </a:p>
          <a:p>
            <a:pPr marL="0" indent="0">
              <a:buNone/>
            </a:pPr>
            <a:r>
              <a:rPr lang="en-US" dirty="0"/>
              <a:t>They ask similarly worded questions, this can cause:</a:t>
            </a:r>
          </a:p>
          <a:p>
            <a:pPr marL="285750" indent="-285750">
              <a:buFontTx/>
              <a:buChar char="-"/>
            </a:pPr>
            <a:r>
              <a:rPr lang="en-US" dirty="0"/>
              <a:t>Seekers spends more time in searching the best answer </a:t>
            </a:r>
          </a:p>
          <a:p>
            <a:pPr marL="285750" indent="-285750">
              <a:buFontTx/>
              <a:buChar char="-"/>
            </a:pPr>
            <a:r>
              <a:rPr lang="en-US" dirty="0"/>
              <a:t>Make writers feel they need to answer multiple versions of same question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6" name="Group 5" descr="erupting volcano outline">
            <a:extLst>
              <a:ext uri="{FF2B5EF4-FFF2-40B4-BE49-F238E27FC236}">
                <a16:creationId xmlns:a16="http://schemas.microsoft.com/office/drawing/2014/main" id="{25C384BA-0032-4FE7-AC29-2F9F931970D5}"/>
              </a:ext>
            </a:extLst>
          </p:cNvPr>
          <p:cNvGrpSpPr>
            <a:grpSpLocks noChangeAspect="1"/>
          </p:cNvGrpSpPr>
          <p:nvPr/>
        </p:nvGrpSpPr>
        <p:grpSpPr>
          <a:xfrm>
            <a:off x="2446471" y="5397727"/>
            <a:ext cx="253691" cy="277340"/>
            <a:chOff x="5698331" y="2974181"/>
            <a:chExt cx="781050" cy="853859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5C429C1-62E8-4B3E-A0C7-6003B138652C}"/>
                </a:ext>
              </a:extLst>
            </p:cNvPr>
            <p:cNvSpPr/>
            <p:nvPr/>
          </p:nvSpPr>
          <p:spPr>
            <a:xfrm>
              <a:off x="5707856" y="3370840"/>
              <a:ext cx="771525" cy="457200"/>
            </a:xfrm>
            <a:custGeom>
              <a:avLst/>
              <a:gdLst>
                <a:gd name="connsiteX0" fmla="*/ 502063 w 771525"/>
                <a:gd name="connsiteY0" fmla="*/ 35328 h 457200"/>
                <a:gd name="connsiteX1" fmla="*/ 496414 w 771525"/>
                <a:gd name="connsiteY1" fmla="*/ 7506 h 457200"/>
                <a:gd name="connsiteX2" fmla="*/ 472811 w 771525"/>
                <a:gd name="connsiteY2" fmla="*/ 23279 h 457200"/>
                <a:gd name="connsiteX3" fmla="*/ 388144 w 771525"/>
                <a:gd name="connsiteY3" fmla="*/ 48635 h 457200"/>
                <a:gd name="connsiteX4" fmla="*/ 303657 w 771525"/>
                <a:gd name="connsiteY4" fmla="*/ 23393 h 457200"/>
                <a:gd name="connsiteX5" fmla="*/ 279940 w 771525"/>
                <a:gd name="connsiteY5" fmla="*/ 7144 h 457200"/>
                <a:gd name="connsiteX6" fmla="*/ 274215 w 771525"/>
                <a:gd name="connsiteY6" fmla="*/ 35319 h 457200"/>
                <a:gd name="connsiteX7" fmla="*/ 7144 w 771525"/>
                <a:gd name="connsiteY7" fmla="*/ 420110 h 457200"/>
                <a:gd name="connsiteX8" fmla="*/ 7144 w 771525"/>
                <a:gd name="connsiteY8" fmla="*/ 458210 h 457200"/>
                <a:gd name="connsiteX9" fmla="*/ 305667 w 771525"/>
                <a:gd name="connsiteY9" fmla="*/ 68713 h 457200"/>
                <a:gd name="connsiteX10" fmla="*/ 388144 w 771525"/>
                <a:gd name="connsiteY10" fmla="*/ 86735 h 457200"/>
                <a:gd name="connsiteX11" fmla="*/ 470573 w 771525"/>
                <a:gd name="connsiteY11" fmla="*/ 68532 h 457200"/>
                <a:gd name="connsiteX12" fmla="*/ 769144 w 771525"/>
                <a:gd name="connsiteY12" fmla="*/ 458210 h 457200"/>
                <a:gd name="connsiteX13" fmla="*/ 769144 w 771525"/>
                <a:gd name="connsiteY13" fmla="*/ 420110 h 457200"/>
                <a:gd name="connsiteX14" fmla="*/ 502063 w 771525"/>
                <a:gd name="connsiteY14" fmla="*/ 35328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71525" h="457200">
                  <a:moveTo>
                    <a:pt x="502063" y="35328"/>
                  </a:moveTo>
                  <a:lnTo>
                    <a:pt x="496414" y="7506"/>
                  </a:lnTo>
                  <a:lnTo>
                    <a:pt x="472811" y="23279"/>
                  </a:lnTo>
                  <a:cubicBezTo>
                    <a:pt x="446199" y="41053"/>
                    <a:pt x="420881" y="48635"/>
                    <a:pt x="388144" y="48635"/>
                  </a:cubicBezTo>
                  <a:cubicBezTo>
                    <a:pt x="354749" y="48635"/>
                    <a:pt x="329479" y="41091"/>
                    <a:pt x="303657" y="23393"/>
                  </a:cubicBezTo>
                  <a:lnTo>
                    <a:pt x="279940" y="7144"/>
                  </a:lnTo>
                  <a:lnTo>
                    <a:pt x="274215" y="35319"/>
                  </a:lnTo>
                  <a:cubicBezTo>
                    <a:pt x="273444" y="39167"/>
                    <a:pt x="193900" y="420110"/>
                    <a:pt x="7144" y="420110"/>
                  </a:cubicBezTo>
                  <a:lnTo>
                    <a:pt x="7144" y="458210"/>
                  </a:lnTo>
                  <a:cubicBezTo>
                    <a:pt x="195491" y="458210"/>
                    <a:pt x="283188" y="160191"/>
                    <a:pt x="305667" y="68713"/>
                  </a:cubicBezTo>
                  <a:cubicBezTo>
                    <a:pt x="330622" y="81077"/>
                    <a:pt x="356968" y="86735"/>
                    <a:pt x="388144" y="86735"/>
                  </a:cubicBezTo>
                  <a:cubicBezTo>
                    <a:pt x="418910" y="86735"/>
                    <a:pt x="445208" y="81020"/>
                    <a:pt x="470573" y="68532"/>
                  </a:cubicBezTo>
                  <a:cubicBezTo>
                    <a:pt x="492985" y="159810"/>
                    <a:pt x="580673" y="458210"/>
                    <a:pt x="769144" y="458210"/>
                  </a:cubicBezTo>
                  <a:lnTo>
                    <a:pt x="769144" y="420110"/>
                  </a:lnTo>
                  <a:cubicBezTo>
                    <a:pt x="582387" y="420110"/>
                    <a:pt x="502844" y="39167"/>
                    <a:pt x="502063" y="353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4E105F6-D01D-4A16-9172-E05D1F34B154}"/>
                </a:ext>
              </a:extLst>
            </p:cNvPr>
            <p:cNvSpPr/>
            <p:nvPr/>
          </p:nvSpPr>
          <p:spPr>
            <a:xfrm>
              <a:off x="6317456" y="3164681"/>
              <a:ext cx="123825" cy="123825"/>
            </a:xfrm>
            <a:custGeom>
              <a:avLst/>
              <a:gdLst>
                <a:gd name="connsiteX0" fmla="*/ 7144 w 123825"/>
                <a:gd name="connsiteY0" fmla="*/ 64294 h 123825"/>
                <a:gd name="connsiteX1" fmla="*/ 64294 w 123825"/>
                <a:gd name="connsiteY1" fmla="*/ 121444 h 123825"/>
                <a:gd name="connsiteX2" fmla="*/ 121444 w 123825"/>
                <a:gd name="connsiteY2" fmla="*/ 64294 h 123825"/>
                <a:gd name="connsiteX3" fmla="*/ 64294 w 123825"/>
                <a:gd name="connsiteY3" fmla="*/ 7144 h 123825"/>
                <a:gd name="connsiteX4" fmla="*/ 7144 w 123825"/>
                <a:gd name="connsiteY4" fmla="*/ 64294 h 123825"/>
                <a:gd name="connsiteX5" fmla="*/ 83344 w 123825"/>
                <a:gd name="connsiteY5" fmla="*/ 64294 h 123825"/>
                <a:gd name="connsiteX6" fmla="*/ 64294 w 123825"/>
                <a:gd name="connsiteY6" fmla="*/ 83344 h 123825"/>
                <a:gd name="connsiteX7" fmla="*/ 45244 w 123825"/>
                <a:gd name="connsiteY7" fmla="*/ 64294 h 123825"/>
                <a:gd name="connsiteX8" fmla="*/ 64294 w 123825"/>
                <a:gd name="connsiteY8" fmla="*/ 45244 h 123825"/>
                <a:gd name="connsiteX9" fmla="*/ 83344 w 123825"/>
                <a:gd name="connsiteY9" fmla="*/ 6429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7144" y="64294"/>
                  </a:moveTo>
                  <a:cubicBezTo>
                    <a:pt x="7144" y="95812"/>
                    <a:pt x="32776" y="121444"/>
                    <a:pt x="64294" y="121444"/>
                  </a:cubicBez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lose/>
                  <a:moveTo>
                    <a:pt x="83344" y="64294"/>
                  </a:move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ubicBezTo>
                    <a:pt x="74800" y="45244"/>
                    <a:pt x="83344" y="53788"/>
                    <a:pt x="83344" y="64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51DF594-8FA0-4AC6-B165-BBF1184B2997}"/>
                </a:ext>
              </a:extLst>
            </p:cNvPr>
            <p:cNvSpPr/>
            <p:nvPr/>
          </p:nvSpPr>
          <p:spPr>
            <a:xfrm>
              <a:off x="6298406" y="2974181"/>
              <a:ext cx="123825" cy="123825"/>
            </a:xfrm>
            <a:custGeom>
              <a:avLst/>
              <a:gdLst>
                <a:gd name="connsiteX0" fmla="*/ 64294 w 123825"/>
                <a:gd name="connsiteY0" fmla="*/ 121444 h 123825"/>
                <a:gd name="connsiteX1" fmla="*/ 121444 w 123825"/>
                <a:gd name="connsiteY1" fmla="*/ 64294 h 123825"/>
                <a:gd name="connsiteX2" fmla="*/ 64294 w 123825"/>
                <a:gd name="connsiteY2" fmla="*/ 7144 h 123825"/>
                <a:gd name="connsiteX3" fmla="*/ 7144 w 123825"/>
                <a:gd name="connsiteY3" fmla="*/ 64294 h 123825"/>
                <a:gd name="connsiteX4" fmla="*/ 64294 w 123825"/>
                <a:gd name="connsiteY4" fmla="*/ 121444 h 123825"/>
                <a:gd name="connsiteX5" fmla="*/ 64294 w 123825"/>
                <a:gd name="connsiteY5" fmla="*/ 45244 h 123825"/>
                <a:gd name="connsiteX6" fmla="*/ 83344 w 123825"/>
                <a:gd name="connsiteY6" fmla="*/ 64294 h 123825"/>
                <a:gd name="connsiteX7" fmla="*/ 64294 w 123825"/>
                <a:gd name="connsiteY7" fmla="*/ 83344 h 123825"/>
                <a:gd name="connsiteX8" fmla="*/ 45244 w 123825"/>
                <a:gd name="connsiteY8" fmla="*/ 64294 h 123825"/>
                <a:gd name="connsiteX9" fmla="*/ 64294 w 123825"/>
                <a:gd name="connsiteY9" fmla="*/ 452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64294" y="121444"/>
                  </a:move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ubicBezTo>
                    <a:pt x="7144" y="95812"/>
                    <a:pt x="32776" y="121444"/>
                    <a:pt x="64294" y="121444"/>
                  </a:cubicBezTo>
                  <a:close/>
                  <a:moveTo>
                    <a:pt x="64294" y="45244"/>
                  </a:moveTo>
                  <a:cubicBezTo>
                    <a:pt x="74800" y="45244"/>
                    <a:pt x="83344" y="53788"/>
                    <a:pt x="83344" y="64294"/>
                  </a:cubicBez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818DD9E-AD36-4BB3-9A58-F259F54EE1EB}"/>
                </a:ext>
              </a:extLst>
            </p:cNvPr>
            <p:cNvSpPr/>
            <p:nvPr/>
          </p:nvSpPr>
          <p:spPr>
            <a:xfrm>
              <a:off x="6126956" y="3212306"/>
              <a:ext cx="180975" cy="171450"/>
            </a:xfrm>
            <a:custGeom>
              <a:avLst/>
              <a:gdLst>
                <a:gd name="connsiteX0" fmla="*/ 7144 w 180975"/>
                <a:gd name="connsiteY0" fmla="*/ 149914 h 171450"/>
                <a:gd name="connsiteX1" fmla="*/ 26089 w 180975"/>
                <a:gd name="connsiteY1" fmla="*/ 169069 h 171450"/>
                <a:gd name="connsiteX2" fmla="*/ 26194 w 180975"/>
                <a:gd name="connsiteY2" fmla="*/ 169069 h 171450"/>
                <a:gd name="connsiteX3" fmla="*/ 45244 w 180975"/>
                <a:gd name="connsiteY3" fmla="*/ 150124 h 171450"/>
                <a:gd name="connsiteX4" fmla="*/ 159544 w 180975"/>
                <a:gd name="connsiteY4" fmla="*/ 45244 h 171450"/>
                <a:gd name="connsiteX5" fmla="*/ 178594 w 180975"/>
                <a:gd name="connsiteY5" fmla="*/ 26194 h 171450"/>
                <a:gd name="connsiteX6" fmla="*/ 159544 w 180975"/>
                <a:gd name="connsiteY6" fmla="*/ 7144 h 171450"/>
                <a:gd name="connsiteX7" fmla="*/ 7144 w 180975"/>
                <a:gd name="connsiteY7" fmla="*/ 14991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75" h="171450">
                  <a:moveTo>
                    <a:pt x="7144" y="149914"/>
                  </a:moveTo>
                  <a:cubicBezTo>
                    <a:pt x="7087" y="160430"/>
                    <a:pt x="15574" y="169012"/>
                    <a:pt x="26089" y="169069"/>
                  </a:cubicBezTo>
                  <a:cubicBezTo>
                    <a:pt x="26127" y="169069"/>
                    <a:pt x="26156" y="169069"/>
                    <a:pt x="26194" y="169069"/>
                  </a:cubicBezTo>
                  <a:cubicBezTo>
                    <a:pt x="36672" y="169069"/>
                    <a:pt x="45187" y="160601"/>
                    <a:pt x="45244" y="150124"/>
                  </a:cubicBezTo>
                  <a:cubicBezTo>
                    <a:pt x="45263" y="145837"/>
                    <a:pt x="47092" y="45244"/>
                    <a:pt x="159544" y="45244"/>
                  </a:cubicBezTo>
                  <a:cubicBezTo>
                    <a:pt x="170060" y="45244"/>
                    <a:pt x="178594" y="36709"/>
                    <a:pt x="178594" y="26194"/>
                  </a:cubicBezTo>
                  <a:cubicBezTo>
                    <a:pt x="178594" y="15678"/>
                    <a:pt x="170060" y="7144"/>
                    <a:pt x="159544" y="7144"/>
                  </a:cubicBezTo>
                  <a:cubicBezTo>
                    <a:pt x="9630" y="7144"/>
                    <a:pt x="7154" y="148485"/>
                    <a:pt x="7144" y="1499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5CBD23E-8804-44C0-AB72-94DBDD7B129F}"/>
                </a:ext>
              </a:extLst>
            </p:cNvPr>
            <p:cNvSpPr/>
            <p:nvPr/>
          </p:nvSpPr>
          <p:spPr>
            <a:xfrm>
              <a:off x="5698331" y="3117056"/>
              <a:ext cx="123825" cy="123825"/>
            </a:xfrm>
            <a:custGeom>
              <a:avLst/>
              <a:gdLst>
                <a:gd name="connsiteX0" fmla="*/ 64294 w 123825"/>
                <a:gd name="connsiteY0" fmla="*/ 121444 h 123825"/>
                <a:gd name="connsiteX1" fmla="*/ 121444 w 123825"/>
                <a:gd name="connsiteY1" fmla="*/ 64294 h 123825"/>
                <a:gd name="connsiteX2" fmla="*/ 64294 w 123825"/>
                <a:gd name="connsiteY2" fmla="*/ 7144 h 123825"/>
                <a:gd name="connsiteX3" fmla="*/ 7144 w 123825"/>
                <a:gd name="connsiteY3" fmla="*/ 64294 h 123825"/>
                <a:gd name="connsiteX4" fmla="*/ 64294 w 123825"/>
                <a:gd name="connsiteY4" fmla="*/ 121444 h 123825"/>
                <a:gd name="connsiteX5" fmla="*/ 64294 w 123825"/>
                <a:gd name="connsiteY5" fmla="*/ 45244 h 123825"/>
                <a:gd name="connsiteX6" fmla="*/ 83344 w 123825"/>
                <a:gd name="connsiteY6" fmla="*/ 64294 h 123825"/>
                <a:gd name="connsiteX7" fmla="*/ 64294 w 123825"/>
                <a:gd name="connsiteY7" fmla="*/ 83344 h 123825"/>
                <a:gd name="connsiteX8" fmla="*/ 45244 w 123825"/>
                <a:gd name="connsiteY8" fmla="*/ 64294 h 123825"/>
                <a:gd name="connsiteX9" fmla="*/ 64294 w 123825"/>
                <a:gd name="connsiteY9" fmla="*/ 452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64294" y="121444"/>
                  </a:move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ubicBezTo>
                    <a:pt x="7144" y="95812"/>
                    <a:pt x="32776" y="121444"/>
                    <a:pt x="64294" y="121444"/>
                  </a:cubicBezTo>
                  <a:close/>
                  <a:moveTo>
                    <a:pt x="64294" y="45244"/>
                  </a:moveTo>
                  <a:cubicBezTo>
                    <a:pt x="74800" y="45244"/>
                    <a:pt x="83344" y="53788"/>
                    <a:pt x="83344" y="64294"/>
                  </a:cubicBez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06AAF1B-AA49-4254-BF37-5EB5EDF12E66}"/>
                </a:ext>
              </a:extLst>
            </p:cNvPr>
            <p:cNvSpPr/>
            <p:nvPr/>
          </p:nvSpPr>
          <p:spPr>
            <a:xfrm>
              <a:off x="5831681" y="3155156"/>
              <a:ext cx="219075" cy="228600"/>
            </a:xfrm>
            <a:custGeom>
              <a:avLst/>
              <a:gdLst>
                <a:gd name="connsiteX0" fmla="*/ 26194 w 219075"/>
                <a:gd name="connsiteY0" fmla="*/ 45244 h 228600"/>
                <a:gd name="connsiteX1" fmla="*/ 178594 w 219075"/>
                <a:gd name="connsiteY1" fmla="*/ 207274 h 228600"/>
                <a:gd name="connsiteX2" fmla="*/ 197644 w 219075"/>
                <a:gd name="connsiteY2" fmla="*/ 226219 h 228600"/>
                <a:gd name="connsiteX3" fmla="*/ 197729 w 219075"/>
                <a:gd name="connsiteY3" fmla="*/ 226219 h 228600"/>
                <a:gd name="connsiteX4" fmla="*/ 216694 w 219075"/>
                <a:gd name="connsiteY4" fmla="*/ 207083 h 228600"/>
                <a:gd name="connsiteX5" fmla="*/ 26194 w 219075"/>
                <a:gd name="connsiteY5" fmla="*/ 7144 h 228600"/>
                <a:gd name="connsiteX6" fmla="*/ 7144 w 219075"/>
                <a:gd name="connsiteY6" fmla="*/ 26194 h 228600"/>
                <a:gd name="connsiteX7" fmla="*/ 26194 w 219075"/>
                <a:gd name="connsiteY7" fmla="*/ 452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075" h="228600">
                  <a:moveTo>
                    <a:pt x="26194" y="45244"/>
                  </a:moveTo>
                  <a:cubicBezTo>
                    <a:pt x="175298" y="45244"/>
                    <a:pt x="178527" y="200339"/>
                    <a:pt x="178594" y="207274"/>
                  </a:cubicBezTo>
                  <a:cubicBezTo>
                    <a:pt x="178651" y="217761"/>
                    <a:pt x="187166" y="226219"/>
                    <a:pt x="197644" y="226219"/>
                  </a:cubicBezTo>
                  <a:cubicBezTo>
                    <a:pt x="197672" y="226219"/>
                    <a:pt x="197701" y="226219"/>
                    <a:pt x="197729" y="226219"/>
                  </a:cubicBezTo>
                  <a:cubicBezTo>
                    <a:pt x="208245" y="226171"/>
                    <a:pt x="216741" y="217599"/>
                    <a:pt x="216694" y="207083"/>
                  </a:cubicBezTo>
                  <a:cubicBezTo>
                    <a:pt x="216370" y="137922"/>
                    <a:pt x="176136" y="7144"/>
                    <a:pt x="26194" y="7144"/>
                  </a:cubicBezTo>
                  <a:cubicBezTo>
                    <a:pt x="15678" y="7144"/>
                    <a:pt x="7144" y="15678"/>
                    <a:pt x="7144" y="26194"/>
                  </a:cubicBezTo>
                  <a:cubicBezTo>
                    <a:pt x="7144" y="36709"/>
                    <a:pt x="15678" y="45244"/>
                    <a:pt x="261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4E9E9DD-9221-402A-971F-66BD33A0EB10}"/>
                </a:ext>
              </a:extLst>
            </p:cNvPr>
            <p:cNvSpPr/>
            <p:nvPr/>
          </p:nvSpPr>
          <p:spPr>
            <a:xfrm>
              <a:off x="6069806" y="3012284"/>
              <a:ext cx="219075" cy="371475"/>
            </a:xfrm>
            <a:custGeom>
              <a:avLst/>
              <a:gdLst>
                <a:gd name="connsiteX0" fmla="*/ 26194 w 219075"/>
                <a:gd name="connsiteY0" fmla="*/ 369091 h 371475"/>
                <a:gd name="connsiteX1" fmla="*/ 45244 w 219075"/>
                <a:gd name="connsiteY1" fmla="*/ 350041 h 371475"/>
                <a:gd name="connsiteX2" fmla="*/ 199006 w 219075"/>
                <a:gd name="connsiteY2" fmla="*/ 45193 h 371475"/>
                <a:gd name="connsiteX3" fmla="*/ 216656 w 219075"/>
                <a:gd name="connsiteY3" fmla="*/ 24962 h 371475"/>
                <a:gd name="connsiteX4" fmla="*/ 196415 w 219075"/>
                <a:gd name="connsiteY4" fmla="*/ 7179 h 371475"/>
                <a:gd name="connsiteX5" fmla="*/ 7144 w 219075"/>
                <a:gd name="connsiteY5" fmla="*/ 350041 h 371475"/>
                <a:gd name="connsiteX6" fmla="*/ 26194 w 219075"/>
                <a:gd name="connsiteY6" fmla="*/ 36909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075" h="371475">
                  <a:moveTo>
                    <a:pt x="26194" y="369091"/>
                  </a:moveTo>
                  <a:cubicBezTo>
                    <a:pt x="36709" y="369091"/>
                    <a:pt x="45244" y="360556"/>
                    <a:pt x="45244" y="350041"/>
                  </a:cubicBezTo>
                  <a:cubicBezTo>
                    <a:pt x="45244" y="61271"/>
                    <a:pt x="192443" y="45726"/>
                    <a:pt x="199006" y="45193"/>
                  </a:cubicBezTo>
                  <a:cubicBezTo>
                    <a:pt x="209445" y="44441"/>
                    <a:pt x="217332" y="35420"/>
                    <a:pt x="216656" y="24962"/>
                  </a:cubicBezTo>
                  <a:cubicBezTo>
                    <a:pt x="215979" y="14456"/>
                    <a:pt x="206883" y="6550"/>
                    <a:pt x="196415" y="7179"/>
                  </a:cubicBezTo>
                  <a:cubicBezTo>
                    <a:pt x="188690" y="7684"/>
                    <a:pt x="7144" y="23171"/>
                    <a:pt x="7144" y="350041"/>
                  </a:cubicBezTo>
                  <a:cubicBezTo>
                    <a:pt x="7144" y="360556"/>
                    <a:pt x="15678" y="369091"/>
                    <a:pt x="26194" y="3690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</p:grpSp>
      <p:sp>
        <p:nvSpPr>
          <p:cNvPr id="2" name="Graphic 14" descr="dinosaur outline">
            <a:extLst>
              <a:ext uri="{FF2B5EF4-FFF2-40B4-BE49-F238E27FC236}">
                <a16:creationId xmlns:a16="http://schemas.microsoft.com/office/drawing/2014/main" id="{5D5220C7-9B33-41C8-B3CF-8E1B542EF301}"/>
              </a:ext>
            </a:extLst>
          </p:cNvPr>
          <p:cNvSpPr>
            <a:spLocks noChangeAspect="1"/>
          </p:cNvSpPr>
          <p:nvPr/>
        </p:nvSpPr>
        <p:spPr>
          <a:xfrm rot="20953316">
            <a:off x="4421659" y="5775325"/>
            <a:ext cx="446307" cy="371026"/>
          </a:xfrm>
          <a:custGeom>
            <a:avLst/>
            <a:gdLst>
              <a:gd name="connsiteX0" fmla="*/ 580756 w 790575"/>
              <a:gd name="connsiteY0" fmla="*/ 27384 h 657225"/>
              <a:gd name="connsiteX1" fmla="*/ 540574 w 790575"/>
              <a:gd name="connsiteY1" fmla="*/ 83344 h 657225"/>
              <a:gd name="connsiteX2" fmla="*/ 585817 w 790575"/>
              <a:gd name="connsiteY2" fmla="*/ 136627 h 657225"/>
              <a:gd name="connsiteX3" fmla="*/ 676005 w 790575"/>
              <a:gd name="connsiteY3" fmla="*/ 132159 h 657225"/>
              <a:gd name="connsiteX4" fmla="*/ 683744 w 790575"/>
              <a:gd name="connsiteY4" fmla="*/ 206273 h 657225"/>
              <a:gd name="connsiteX5" fmla="*/ 648323 w 790575"/>
              <a:gd name="connsiteY5" fmla="*/ 245269 h 657225"/>
              <a:gd name="connsiteX6" fmla="*/ 439671 w 790575"/>
              <a:gd name="connsiteY6" fmla="*/ 297361 h 657225"/>
              <a:gd name="connsiteX7" fmla="*/ 303349 w 790575"/>
              <a:gd name="connsiteY7" fmla="*/ 362502 h 657225"/>
              <a:gd name="connsiteX8" fmla="*/ 202446 w 790575"/>
              <a:gd name="connsiteY8" fmla="*/ 403650 h 657225"/>
              <a:gd name="connsiteX9" fmla="*/ 92912 w 790575"/>
              <a:gd name="connsiteY9" fmla="*/ 363741 h 657225"/>
              <a:gd name="connsiteX10" fmla="*/ 29810 w 790575"/>
              <a:gd name="connsiteY10" fmla="*/ 246164 h 657225"/>
              <a:gd name="connsiteX11" fmla="*/ 19800 w 790575"/>
              <a:gd name="connsiteY11" fmla="*/ 238916 h 657225"/>
              <a:gd name="connsiteX12" fmla="*/ 11058 w 790575"/>
              <a:gd name="connsiteY12" fmla="*/ 247650 h 657225"/>
              <a:gd name="connsiteX13" fmla="*/ 45288 w 790575"/>
              <a:gd name="connsiteY13" fmla="*/ 451275 h 657225"/>
              <a:gd name="connsiteX14" fmla="*/ 198279 w 790575"/>
              <a:gd name="connsiteY14" fmla="*/ 543858 h 657225"/>
              <a:gd name="connsiteX15" fmla="*/ 189052 w 790575"/>
              <a:gd name="connsiteY15" fmla="*/ 612248 h 657225"/>
              <a:gd name="connsiteX16" fmla="*/ 190838 w 790575"/>
              <a:gd name="connsiteY16" fmla="*/ 623297 h 657225"/>
              <a:gd name="connsiteX17" fmla="*/ 219709 w 790575"/>
              <a:gd name="connsiteY17" fmla="*/ 634346 h 657225"/>
              <a:gd name="connsiteX18" fmla="*/ 243224 w 790575"/>
              <a:gd name="connsiteY18" fmla="*/ 635489 h 657225"/>
              <a:gd name="connsiteX19" fmla="*/ 250368 w 790575"/>
              <a:gd name="connsiteY19" fmla="*/ 654825 h 657225"/>
              <a:gd name="connsiteX20" fmla="*/ 365260 w 790575"/>
              <a:gd name="connsiteY20" fmla="*/ 654825 h 657225"/>
              <a:gd name="connsiteX21" fmla="*/ 374487 w 790575"/>
              <a:gd name="connsiteY21" fmla="*/ 642347 h 657225"/>
              <a:gd name="connsiteX22" fmla="*/ 381631 w 790575"/>
              <a:gd name="connsiteY22" fmla="*/ 567290 h 657225"/>
              <a:gd name="connsiteX23" fmla="*/ 533432 w 790575"/>
              <a:gd name="connsiteY23" fmla="*/ 539954 h 657225"/>
              <a:gd name="connsiteX24" fmla="*/ 512894 w 790575"/>
              <a:gd name="connsiteY24" fmla="*/ 574148 h 657225"/>
              <a:gd name="connsiteX25" fmla="*/ 535515 w 790575"/>
              <a:gd name="connsiteY25" fmla="*/ 597389 h 657225"/>
              <a:gd name="connsiteX26" fmla="*/ 529264 w 790575"/>
              <a:gd name="connsiteY26" fmla="*/ 611962 h 657225"/>
              <a:gd name="connsiteX27" fmla="*/ 537896 w 790575"/>
              <a:gd name="connsiteY27" fmla="*/ 625679 h 657225"/>
              <a:gd name="connsiteX28" fmla="*/ 652788 w 790575"/>
              <a:gd name="connsiteY28" fmla="*/ 625679 h 657225"/>
              <a:gd name="connsiteX29" fmla="*/ 662313 w 790575"/>
              <a:gd name="connsiteY29" fmla="*/ 616154 h 657225"/>
              <a:gd name="connsiteX30" fmla="*/ 652788 w 790575"/>
              <a:gd name="connsiteY30" fmla="*/ 539954 h 657225"/>
              <a:gd name="connsiteX31" fmla="*/ 681065 w 790575"/>
              <a:gd name="connsiteY31" fmla="*/ 427177 h 657225"/>
              <a:gd name="connsiteX32" fmla="*/ 787920 w 790575"/>
              <a:gd name="connsiteY32" fmla="*/ 191100 h 657225"/>
              <a:gd name="connsiteX33" fmla="*/ 762323 w 790575"/>
              <a:gd name="connsiteY33" fmla="*/ 66970 h 657225"/>
              <a:gd name="connsiteX34" fmla="*/ 662909 w 790575"/>
              <a:gd name="connsiteY34" fmla="*/ 7144 h 657225"/>
              <a:gd name="connsiteX35" fmla="*/ 580756 w 790575"/>
              <a:gd name="connsiteY35" fmla="*/ 27384 h 657225"/>
              <a:gd name="connsiteX36" fmla="*/ 662312 w 790575"/>
              <a:gd name="connsiteY36" fmla="*/ 26194 h 657225"/>
              <a:gd name="connsiteX37" fmla="*/ 745951 w 790575"/>
              <a:gd name="connsiteY37" fmla="*/ 76800 h 657225"/>
              <a:gd name="connsiteX38" fmla="*/ 768870 w 790575"/>
              <a:gd name="connsiteY38" fmla="*/ 190205 h 657225"/>
              <a:gd name="connsiteX39" fmla="*/ 666480 w 790575"/>
              <a:gd name="connsiteY39" fmla="*/ 414890 h 657225"/>
              <a:gd name="connsiteX40" fmla="*/ 662312 w 790575"/>
              <a:gd name="connsiteY40" fmla="*/ 422700 h 657225"/>
              <a:gd name="connsiteX41" fmla="*/ 634631 w 790575"/>
              <a:gd name="connsiteY41" fmla="*/ 534619 h 657225"/>
              <a:gd name="connsiteX42" fmla="*/ 633738 w 790575"/>
              <a:gd name="connsiteY42" fmla="*/ 539954 h 657225"/>
              <a:gd name="connsiteX43" fmla="*/ 642073 w 790575"/>
              <a:gd name="connsiteY43" fmla="*/ 606629 h 657225"/>
              <a:gd name="connsiteX44" fmla="*/ 551885 w 790575"/>
              <a:gd name="connsiteY44" fmla="*/ 606629 h 657225"/>
              <a:gd name="connsiteX45" fmla="*/ 566470 w 790575"/>
              <a:gd name="connsiteY45" fmla="*/ 519379 h 657225"/>
              <a:gd name="connsiteX46" fmla="*/ 552481 w 790575"/>
              <a:gd name="connsiteY46" fmla="*/ 511093 h 657225"/>
              <a:gd name="connsiteX47" fmla="*/ 375082 w 790575"/>
              <a:gd name="connsiteY47" fmla="*/ 548621 h 657225"/>
              <a:gd name="connsiteX48" fmla="*/ 366451 w 790575"/>
              <a:gd name="connsiteY48" fmla="*/ 553955 h 657225"/>
              <a:gd name="connsiteX49" fmla="*/ 353354 w 790575"/>
              <a:gd name="connsiteY49" fmla="*/ 635775 h 657225"/>
              <a:gd name="connsiteX50" fmla="*/ 261678 w 790575"/>
              <a:gd name="connsiteY50" fmla="*/ 635775 h 657225"/>
              <a:gd name="connsiteX51" fmla="*/ 259594 w 790575"/>
              <a:gd name="connsiteY51" fmla="*/ 546239 h 657225"/>
              <a:gd name="connsiteX52" fmla="*/ 252749 w 790575"/>
              <a:gd name="connsiteY52" fmla="*/ 539382 h 657225"/>
              <a:gd name="connsiteX53" fmla="*/ 60468 w 790575"/>
              <a:gd name="connsiteY53" fmla="*/ 439941 h 657225"/>
              <a:gd name="connsiteX54" fmla="*/ 27428 w 790575"/>
              <a:gd name="connsiteY54" fmla="*/ 292598 h 657225"/>
              <a:gd name="connsiteX55" fmla="*/ 79815 w 790575"/>
              <a:gd name="connsiteY55" fmla="*/ 377743 h 657225"/>
              <a:gd name="connsiteX56" fmla="*/ 202446 w 790575"/>
              <a:gd name="connsiteY56" fmla="*/ 422700 h 657225"/>
              <a:gd name="connsiteX57" fmla="*/ 312576 w 790575"/>
              <a:gd name="connsiteY57" fmla="*/ 378886 h 657225"/>
              <a:gd name="connsiteX58" fmla="*/ 444435 w 790575"/>
              <a:gd name="connsiteY58" fmla="*/ 315830 h 657225"/>
              <a:gd name="connsiteX59" fmla="*/ 656657 w 790575"/>
              <a:gd name="connsiteY59" fmla="*/ 262537 h 657225"/>
              <a:gd name="connsiteX60" fmla="*/ 702197 w 790575"/>
              <a:gd name="connsiteY60" fmla="*/ 211036 h 657225"/>
              <a:gd name="connsiteX61" fmla="*/ 692672 w 790575"/>
              <a:gd name="connsiteY61" fmla="*/ 118472 h 657225"/>
              <a:gd name="connsiteX62" fmla="*/ 681064 w 790575"/>
              <a:gd name="connsiteY62" fmla="*/ 112214 h 657225"/>
              <a:gd name="connsiteX63" fmla="*/ 590580 w 790575"/>
              <a:gd name="connsiteY63" fmla="*/ 118167 h 657225"/>
              <a:gd name="connsiteX64" fmla="*/ 559623 w 790575"/>
              <a:gd name="connsiteY64" fmla="*/ 83344 h 657225"/>
              <a:gd name="connsiteX65" fmla="*/ 590281 w 790575"/>
              <a:gd name="connsiteY65" fmla="*/ 43758 h 657225"/>
              <a:gd name="connsiteX66" fmla="*/ 662312 w 790575"/>
              <a:gd name="connsiteY66" fmla="*/ 26194 h 657225"/>
              <a:gd name="connsiteX67" fmla="*/ 654871 w 790575"/>
              <a:gd name="connsiteY67" fmla="*/ 54769 h 657225"/>
              <a:gd name="connsiteX68" fmla="*/ 645346 w 790575"/>
              <a:gd name="connsiteY68" fmla="*/ 64294 h 657225"/>
              <a:gd name="connsiteX69" fmla="*/ 654871 w 790575"/>
              <a:gd name="connsiteY69" fmla="*/ 73819 h 657225"/>
              <a:gd name="connsiteX70" fmla="*/ 664396 w 790575"/>
              <a:gd name="connsiteY70" fmla="*/ 64294 h 657225"/>
              <a:gd name="connsiteX71" fmla="*/ 654871 w 790575"/>
              <a:gd name="connsiteY71" fmla="*/ 54769 h 657225"/>
              <a:gd name="connsiteX72" fmla="*/ 219114 w 790575"/>
              <a:gd name="connsiteY72" fmla="*/ 549764 h 657225"/>
              <a:gd name="connsiteX73" fmla="*/ 242033 w 790575"/>
              <a:gd name="connsiteY73" fmla="*/ 556050 h 657225"/>
              <a:gd name="connsiteX74" fmla="*/ 246796 w 790575"/>
              <a:gd name="connsiteY74" fmla="*/ 616725 h 657225"/>
              <a:gd name="connsiteX75" fmla="*/ 222091 w 790575"/>
              <a:gd name="connsiteY75" fmla="*/ 615582 h 657225"/>
              <a:gd name="connsiteX76" fmla="*/ 209589 w 790575"/>
              <a:gd name="connsiteY76" fmla="*/ 611391 h 657225"/>
              <a:gd name="connsiteX77" fmla="*/ 219114 w 790575"/>
              <a:gd name="connsiteY77" fmla="*/ 549764 h 657225"/>
              <a:gd name="connsiteX78" fmla="*/ 545039 w 790575"/>
              <a:gd name="connsiteY78" fmla="*/ 560147 h 657225"/>
              <a:gd name="connsiteX79" fmla="*/ 541765 w 790575"/>
              <a:gd name="connsiteY79" fmla="*/ 578339 h 657225"/>
              <a:gd name="connsiteX80" fmla="*/ 534026 w 790575"/>
              <a:gd name="connsiteY80" fmla="*/ 576815 h 657225"/>
              <a:gd name="connsiteX81" fmla="*/ 545039 w 790575"/>
              <a:gd name="connsiteY81" fmla="*/ 560147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790575" h="657225">
                <a:moveTo>
                  <a:pt x="580756" y="27384"/>
                </a:moveTo>
                <a:cubicBezTo>
                  <a:pt x="557873" y="40262"/>
                  <a:pt x="540574" y="59531"/>
                  <a:pt x="540574" y="83344"/>
                </a:cubicBezTo>
                <a:cubicBezTo>
                  <a:pt x="541766" y="112471"/>
                  <a:pt x="561134" y="130226"/>
                  <a:pt x="585817" y="136627"/>
                </a:cubicBezTo>
                <a:cubicBezTo>
                  <a:pt x="609873" y="142637"/>
                  <a:pt x="641260" y="139894"/>
                  <a:pt x="676005" y="132159"/>
                </a:cubicBezTo>
                <a:cubicBezTo>
                  <a:pt x="685334" y="165154"/>
                  <a:pt x="688052" y="189709"/>
                  <a:pt x="683744" y="206273"/>
                </a:cubicBezTo>
                <a:cubicBezTo>
                  <a:pt x="679046" y="224342"/>
                  <a:pt x="668007" y="235544"/>
                  <a:pt x="648323" y="245269"/>
                </a:cubicBezTo>
                <a:cubicBezTo>
                  <a:pt x="608955" y="264729"/>
                  <a:pt x="536090" y="273025"/>
                  <a:pt x="439671" y="297361"/>
                </a:cubicBezTo>
                <a:cubicBezTo>
                  <a:pt x="390465" y="314020"/>
                  <a:pt x="343457" y="339928"/>
                  <a:pt x="303349" y="362502"/>
                </a:cubicBezTo>
                <a:cubicBezTo>
                  <a:pt x="262739" y="385458"/>
                  <a:pt x="226905" y="403650"/>
                  <a:pt x="202446" y="403650"/>
                </a:cubicBezTo>
                <a:cubicBezTo>
                  <a:pt x="156481" y="403650"/>
                  <a:pt x="121083" y="389934"/>
                  <a:pt x="92912" y="363741"/>
                </a:cubicBezTo>
                <a:cubicBezTo>
                  <a:pt x="64740" y="337547"/>
                  <a:pt x="43873" y="298237"/>
                  <a:pt x="29810" y="246164"/>
                </a:cubicBezTo>
                <a:cubicBezTo>
                  <a:pt x="28752" y="241811"/>
                  <a:pt x="24269" y="238563"/>
                  <a:pt x="19800" y="238916"/>
                </a:cubicBezTo>
                <a:cubicBezTo>
                  <a:pt x="15332" y="239268"/>
                  <a:pt x="11416" y="243183"/>
                  <a:pt x="11058" y="247650"/>
                </a:cubicBezTo>
                <a:cubicBezTo>
                  <a:pt x="1369" y="335737"/>
                  <a:pt x="8543" y="401364"/>
                  <a:pt x="45288" y="451275"/>
                </a:cubicBezTo>
                <a:cubicBezTo>
                  <a:pt x="75501" y="492233"/>
                  <a:pt x="125204" y="521189"/>
                  <a:pt x="198279" y="543858"/>
                </a:cubicBezTo>
                <a:cubicBezTo>
                  <a:pt x="206445" y="568718"/>
                  <a:pt x="197975" y="594436"/>
                  <a:pt x="189052" y="612248"/>
                </a:cubicBezTo>
                <a:cubicBezTo>
                  <a:pt x="187270" y="615868"/>
                  <a:pt x="188025" y="620439"/>
                  <a:pt x="190838" y="623297"/>
                </a:cubicBezTo>
                <a:cubicBezTo>
                  <a:pt x="198547" y="631012"/>
                  <a:pt x="209043" y="633012"/>
                  <a:pt x="219709" y="634346"/>
                </a:cubicBezTo>
                <a:cubicBezTo>
                  <a:pt x="227607" y="635299"/>
                  <a:pt x="235593" y="635393"/>
                  <a:pt x="243224" y="635489"/>
                </a:cubicBezTo>
                <a:cubicBezTo>
                  <a:pt x="239128" y="645490"/>
                  <a:pt x="244581" y="650824"/>
                  <a:pt x="250368" y="654825"/>
                </a:cubicBezTo>
                <a:lnTo>
                  <a:pt x="365260" y="654825"/>
                </a:lnTo>
                <a:cubicBezTo>
                  <a:pt x="371315" y="654920"/>
                  <a:pt x="376379" y="648062"/>
                  <a:pt x="374487" y="642347"/>
                </a:cubicBezTo>
                <a:cubicBezTo>
                  <a:pt x="365837" y="616154"/>
                  <a:pt x="366153" y="600342"/>
                  <a:pt x="381631" y="567290"/>
                </a:cubicBezTo>
                <a:cubicBezTo>
                  <a:pt x="435595" y="566909"/>
                  <a:pt x="483509" y="560718"/>
                  <a:pt x="533432" y="539954"/>
                </a:cubicBezTo>
                <a:cubicBezTo>
                  <a:pt x="529812" y="553383"/>
                  <a:pt x="518117" y="563956"/>
                  <a:pt x="512894" y="574148"/>
                </a:cubicBezTo>
                <a:cubicBezTo>
                  <a:pt x="510967" y="587959"/>
                  <a:pt x="525038" y="593007"/>
                  <a:pt x="535515" y="597389"/>
                </a:cubicBezTo>
                <a:cubicBezTo>
                  <a:pt x="533686" y="602056"/>
                  <a:pt x="531750" y="606914"/>
                  <a:pt x="529264" y="611962"/>
                </a:cubicBezTo>
                <a:cubicBezTo>
                  <a:pt x="526445" y="617772"/>
                  <a:pt x="531449" y="625679"/>
                  <a:pt x="537896" y="625679"/>
                </a:cubicBezTo>
                <a:lnTo>
                  <a:pt x="652788" y="625679"/>
                </a:lnTo>
                <a:cubicBezTo>
                  <a:pt x="657776" y="625679"/>
                  <a:pt x="662312" y="621106"/>
                  <a:pt x="662313" y="616154"/>
                </a:cubicBezTo>
                <a:cubicBezTo>
                  <a:pt x="662313" y="595389"/>
                  <a:pt x="656007" y="564814"/>
                  <a:pt x="652788" y="539954"/>
                </a:cubicBezTo>
                <a:cubicBezTo>
                  <a:pt x="670388" y="504330"/>
                  <a:pt x="680487" y="480898"/>
                  <a:pt x="681065" y="427177"/>
                </a:cubicBezTo>
                <a:cubicBezTo>
                  <a:pt x="744899" y="379647"/>
                  <a:pt x="784301" y="281274"/>
                  <a:pt x="787920" y="191100"/>
                </a:cubicBezTo>
                <a:cubicBezTo>
                  <a:pt x="789768" y="145066"/>
                  <a:pt x="782346" y="100946"/>
                  <a:pt x="762323" y="66970"/>
                </a:cubicBezTo>
                <a:cubicBezTo>
                  <a:pt x="742300" y="33004"/>
                  <a:pt x="708864" y="9725"/>
                  <a:pt x="662909" y="7144"/>
                </a:cubicBezTo>
                <a:cubicBezTo>
                  <a:pt x="626440" y="7372"/>
                  <a:pt x="603235" y="15087"/>
                  <a:pt x="580756" y="27384"/>
                </a:cubicBezTo>
                <a:close/>
                <a:moveTo>
                  <a:pt x="662312" y="26194"/>
                </a:moveTo>
                <a:cubicBezTo>
                  <a:pt x="702202" y="28613"/>
                  <a:pt x="728653" y="47454"/>
                  <a:pt x="745951" y="76800"/>
                </a:cubicBezTo>
                <a:cubicBezTo>
                  <a:pt x="763342" y="106299"/>
                  <a:pt x="770615" y="146771"/>
                  <a:pt x="768870" y="190205"/>
                </a:cubicBezTo>
                <a:cubicBezTo>
                  <a:pt x="765383" y="277063"/>
                  <a:pt x="724766" y="374218"/>
                  <a:pt x="666480" y="414890"/>
                </a:cubicBezTo>
                <a:cubicBezTo>
                  <a:pt x="663962" y="416604"/>
                  <a:pt x="662356" y="419652"/>
                  <a:pt x="662312" y="422700"/>
                </a:cubicBezTo>
                <a:cubicBezTo>
                  <a:pt x="662312" y="479660"/>
                  <a:pt x="653787" y="495948"/>
                  <a:pt x="634631" y="534619"/>
                </a:cubicBezTo>
                <a:cubicBezTo>
                  <a:pt x="633825" y="536238"/>
                  <a:pt x="633512" y="538143"/>
                  <a:pt x="633738" y="539954"/>
                </a:cubicBezTo>
                <a:cubicBezTo>
                  <a:pt x="636595" y="563003"/>
                  <a:pt x="640833" y="588436"/>
                  <a:pt x="642073" y="606629"/>
                </a:cubicBezTo>
                <a:lnTo>
                  <a:pt x="551885" y="606629"/>
                </a:lnTo>
                <a:cubicBezTo>
                  <a:pt x="565536" y="572910"/>
                  <a:pt x="566470" y="544906"/>
                  <a:pt x="566470" y="519379"/>
                </a:cubicBezTo>
                <a:cubicBezTo>
                  <a:pt x="566413" y="512902"/>
                  <a:pt x="558231" y="508045"/>
                  <a:pt x="552481" y="511093"/>
                </a:cubicBezTo>
                <a:cubicBezTo>
                  <a:pt x="493099" y="542144"/>
                  <a:pt x="440651" y="548621"/>
                  <a:pt x="375082" y="548621"/>
                </a:cubicBezTo>
                <a:cubicBezTo>
                  <a:pt x="371510" y="548621"/>
                  <a:pt x="368014" y="550717"/>
                  <a:pt x="366451" y="553955"/>
                </a:cubicBezTo>
                <a:cubicBezTo>
                  <a:pt x="349528" y="588150"/>
                  <a:pt x="347461" y="610914"/>
                  <a:pt x="353354" y="635775"/>
                </a:cubicBezTo>
                <a:lnTo>
                  <a:pt x="261678" y="635775"/>
                </a:lnTo>
                <a:cubicBezTo>
                  <a:pt x="268169" y="608819"/>
                  <a:pt x="268145" y="580720"/>
                  <a:pt x="259594" y="546239"/>
                </a:cubicBezTo>
                <a:cubicBezTo>
                  <a:pt x="258750" y="542906"/>
                  <a:pt x="256026" y="540239"/>
                  <a:pt x="252749" y="539382"/>
                </a:cubicBezTo>
                <a:cubicBezTo>
                  <a:pt x="153138" y="515378"/>
                  <a:pt x="93162" y="484327"/>
                  <a:pt x="60468" y="439941"/>
                </a:cubicBezTo>
                <a:cubicBezTo>
                  <a:pt x="33628" y="403460"/>
                  <a:pt x="24814" y="355835"/>
                  <a:pt x="27428" y="292598"/>
                </a:cubicBezTo>
                <a:cubicBezTo>
                  <a:pt x="41099" y="326593"/>
                  <a:pt x="57161" y="356692"/>
                  <a:pt x="79815" y="377743"/>
                </a:cubicBezTo>
                <a:cubicBezTo>
                  <a:pt x="111504" y="407175"/>
                  <a:pt x="152633" y="422700"/>
                  <a:pt x="202446" y="422700"/>
                </a:cubicBezTo>
                <a:cubicBezTo>
                  <a:pt x="235454" y="422700"/>
                  <a:pt x="271775" y="401936"/>
                  <a:pt x="312576" y="378886"/>
                </a:cubicBezTo>
                <a:cubicBezTo>
                  <a:pt x="353300" y="355930"/>
                  <a:pt x="398127" y="329927"/>
                  <a:pt x="444435" y="315830"/>
                </a:cubicBezTo>
                <a:cubicBezTo>
                  <a:pt x="514809" y="293265"/>
                  <a:pt x="595182" y="291532"/>
                  <a:pt x="656657" y="262537"/>
                </a:cubicBezTo>
                <a:cubicBezTo>
                  <a:pt x="679373" y="251307"/>
                  <a:pt x="696046" y="234686"/>
                  <a:pt x="702197" y="211036"/>
                </a:cubicBezTo>
                <a:cubicBezTo>
                  <a:pt x="708349" y="187395"/>
                  <a:pt x="704901" y="157982"/>
                  <a:pt x="692672" y="118472"/>
                </a:cubicBezTo>
                <a:cubicBezTo>
                  <a:pt x="691181" y="113852"/>
                  <a:pt x="685742" y="110919"/>
                  <a:pt x="681064" y="112214"/>
                </a:cubicBezTo>
                <a:cubicBezTo>
                  <a:pt x="643871" y="121520"/>
                  <a:pt x="611782" y="123473"/>
                  <a:pt x="590580" y="118167"/>
                </a:cubicBezTo>
                <a:cubicBezTo>
                  <a:pt x="571963" y="113329"/>
                  <a:pt x="559804" y="100203"/>
                  <a:pt x="559623" y="83344"/>
                </a:cubicBezTo>
                <a:cubicBezTo>
                  <a:pt x="559623" y="69056"/>
                  <a:pt x="570827" y="54702"/>
                  <a:pt x="590281" y="43758"/>
                </a:cubicBezTo>
                <a:cubicBezTo>
                  <a:pt x="610126" y="31842"/>
                  <a:pt x="635109" y="25861"/>
                  <a:pt x="662312" y="26194"/>
                </a:cubicBezTo>
                <a:close/>
                <a:moveTo>
                  <a:pt x="654871" y="54769"/>
                </a:moveTo>
                <a:cubicBezTo>
                  <a:pt x="649611" y="54769"/>
                  <a:pt x="645346" y="59036"/>
                  <a:pt x="645346" y="64294"/>
                </a:cubicBezTo>
                <a:cubicBezTo>
                  <a:pt x="645346" y="69561"/>
                  <a:pt x="649611" y="73819"/>
                  <a:pt x="654871" y="73819"/>
                </a:cubicBezTo>
                <a:cubicBezTo>
                  <a:pt x="660132" y="73819"/>
                  <a:pt x="664396" y="69561"/>
                  <a:pt x="664396" y="64294"/>
                </a:cubicBezTo>
                <a:cubicBezTo>
                  <a:pt x="664396" y="59036"/>
                  <a:pt x="660132" y="54769"/>
                  <a:pt x="654871" y="54769"/>
                </a:cubicBezTo>
                <a:close/>
                <a:moveTo>
                  <a:pt x="219114" y="549764"/>
                </a:moveTo>
                <a:cubicBezTo>
                  <a:pt x="226626" y="551860"/>
                  <a:pt x="234067" y="554051"/>
                  <a:pt x="242033" y="556050"/>
                </a:cubicBezTo>
                <a:cubicBezTo>
                  <a:pt x="247323" y="579292"/>
                  <a:pt x="248824" y="598627"/>
                  <a:pt x="246796" y="616725"/>
                </a:cubicBezTo>
                <a:cubicBezTo>
                  <a:pt x="238461" y="616725"/>
                  <a:pt x="229722" y="616439"/>
                  <a:pt x="222091" y="615582"/>
                </a:cubicBezTo>
                <a:cubicBezTo>
                  <a:pt x="215678" y="614820"/>
                  <a:pt x="212767" y="612914"/>
                  <a:pt x="209589" y="611391"/>
                </a:cubicBezTo>
                <a:cubicBezTo>
                  <a:pt x="216908" y="594532"/>
                  <a:pt x="223095" y="573005"/>
                  <a:pt x="219114" y="549764"/>
                </a:cubicBezTo>
                <a:close/>
                <a:moveTo>
                  <a:pt x="545039" y="560147"/>
                </a:moveTo>
                <a:cubicBezTo>
                  <a:pt x="544303" y="566052"/>
                  <a:pt x="543321" y="572148"/>
                  <a:pt x="541765" y="578339"/>
                </a:cubicBezTo>
                <a:cubicBezTo>
                  <a:pt x="538881" y="579197"/>
                  <a:pt x="536380" y="577386"/>
                  <a:pt x="534026" y="576815"/>
                </a:cubicBezTo>
                <a:cubicBezTo>
                  <a:pt x="538067" y="571005"/>
                  <a:pt x="541884" y="565099"/>
                  <a:pt x="545039" y="56014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cxnSp>
        <p:nvCxnSpPr>
          <p:cNvPr id="16" name="Straight Connector 15" descr="vertical line">
            <a:extLst>
              <a:ext uri="{FF2B5EF4-FFF2-40B4-BE49-F238E27FC236}">
                <a16:creationId xmlns:a16="http://schemas.microsoft.com/office/drawing/2014/main" id="{B029E30A-660C-4C6A-8C17-E7A3B2E1C4BD}"/>
              </a:ext>
            </a:extLst>
          </p:cNvPr>
          <p:cNvCxnSpPr>
            <a:cxnSpLocks/>
          </p:cNvCxnSpPr>
          <p:nvPr/>
        </p:nvCxnSpPr>
        <p:spPr>
          <a:xfrm>
            <a:off x="7804352" y="36000"/>
            <a:ext cx="0" cy="6785488"/>
          </a:xfrm>
          <a:prstGeom prst="line">
            <a:avLst/>
          </a:prstGeom>
          <a:ln w="6350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44201A5-3F90-4F24-A1B9-569A9B142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406" y="0"/>
            <a:ext cx="4389437" cy="101193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0D290C3-695A-407B-90A3-6700C35324F8}"/>
              </a:ext>
            </a:extLst>
          </p:cNvPr>
          <p:cNvSpPr/>
          <p:nvPr/>
        </p:nvSpPr>
        <p:spPr>
          <a:xfrm>
            <a:off x="532452" y="620187"/>
            <a:ext cx="6217920" cy="1474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/>
              <a:ea typeface="+mn-ea"/>
              <a:cs typeface="+mn-cs"/>
            </a:endParaRP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F5DC328F-DC89-4855-AEE7-2623E05F4721}"/>
              </a:ext>
            </a:extLst>
          </p:cNvPr>
          <p:cNvSpPr txBox="1">
            <a:spLocks/>
          </p:cNvSpPr>
          <p:nvPr/>
        </p:nvSpPr>
        <p:spPr>
          <a:xfrm>
            <a:off x="10393680" y="6678000"/>
            <a:ext cx="1798320" cy="180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47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0800000" scaled="0"/>
          </a:gradFill>
        </p:spPr>
        <p:txBody>
          <a:bodyPr vert="horz" lIns="0" tIns="0" rIns="7200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prstClr val="white"/>
                </a:solidFill>
                <a:latin typeface="Tw Cen MT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0130432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48410-1308-4863-B6B0-9C86D66D2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624"/>
            <a:ext cx="5864016" cy="398448"/>
          </a:xfrm>
        </p:spPr>
        <p:txBody>
          <a:bodyPr/>
          <a:lstStyle/>
          <a:p>
            <a:r>
              <a:rPr lang="en-US" dirty="0"/>
              <a:t>Deep Learning Classifier Models: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E77AE-DDC9-4DF3-A2A9-33D38AE3E73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405872" y="6678096"/>
            <a:ext cx="1786128" cy="179896"/>
          </a:xfrm>
        </p:spPr>
        <p:txBody>
          <a:bodyPr/>
          <a:lstStyle/>
          <a:p>
            <a:fld id="{058DB212-BFA2-403F-85EF-DFD3FF6D973A}" type="slidenum">
              <a:rPr lang="en-ZA" smtClean="0"/>
              <a:pPr/>
              <a:t>40</a:t>
            </a:fld>
            <a:endParaRPr lang="en-ZA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50FCA29-23EB-4BB6-82CA-7BFAD22FE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064" y="142203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3992D5E-F15A-4361-A51C-CA8749745F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1831611"/>
              </p:ext>
            </p:extLst>
          </p:nvPr>
        </p:nvGraphicFramePr>
        <p:xfrm>
          <a:off x="416813" y="526302"/>
          <a:ext cx="3641725" cy="157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8" name="Visio" r:id="rId3" imgW="4305308" imgH="5463540" progId="Visio.Drawing.15">
                  <p:embed/>
                </p:oleObj>
              </mc:Choice>
              <mc:Fallback>
                <p:oleObj name="Visio" r:id="rId3" imgW="4305308" imgH="546354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813" y="526302"/>
                        <a:ext cx="3641725" cy="1577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>
            <a:extLst>
              <a:ext uri="{FF2B5EF4-FFF2-40B4-BE49-F238E27FC236}">
                <a16:creationId xmlns:a16="http://schemas.microsoft.com/office/drawing/2014/main" id="{CDF76CB6-E816-4E2A-B40E-AACB52F2A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064" y="306019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12BBA295-BC92-46EE-8695-B270973F05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6417167"/>
              </p:ext>
            </p:extLst>
          </p:nvPr>
        </p:nvGraphicFramePr>
        <p:xfrm>
          <a:off x="416813" y="2177429"/>
          <a:ext cx="3641725" cy="1358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9" name="Visio" r:id="rId5" imgW="4625200" imgH="6111131" progId="Visio.Drawing.15">
                  <p:embed/>
                </p:oleObj>
              </mc:Choice>
              <mc:Fallback>
                <p:oleObj name="Visio" r:id="rId5" imgW="4625200" imgH="6111131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813" y="2177429"/>
                        <a:ext cx="3641725" cy="13582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">
            <a:extLst>
              <a:ext uri="{FF2B5EF4-FFF2-40B4-BE49-F238E27FC236}">
                <a16:creationId xmlns:a16="http://schemas.microsoft.com/office/drawing/2014/main" id="{4E48D6E1-1FEE-4A09-88A3-516C3681E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938" y="431259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CC976D2B-3011-481E-8001-FB162F0470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6445262"/>
              </p:ext>
            </p:extLst>
          </p:nvPr>
        </p:nvGraphicFramePr>
        <p:xfrm>
          <a:off x="416813" y="3583674"/>
          <a:ext cx="3657600" cy="1577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0" name="Visio" r:id="rId7" imgW="4625200" imgH="5250289" progId="Visio.Drawing.15">
                  <p:embed/>
                </p:oleObj>
              </mc:Choice>
              <mc:Fallback>
                <p:oleObj name="Visio" r:id="rId7" imgW="4625200" imgH="5250289" progId="Visio.Drawing.15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813" y="3583674"/>
                        <a:ext cx="3657600" cy="157796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8">
            <a:extLst>
              <a:ext uri="{FF2B5EF4-FFF2-40B4-BE49-F238E27FC236}">
                <a16:creationId xmlns:a16="http://schemas.microsoft.com/office/drawing/2014/main" id="{01339398-BCC3-4012-9C8B-30378F03CA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8160" y="104446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F115BBE3-1629-4DE7-9928-AEF46FE490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931438"/>
              </p:ext>
            </p:extLst>
          </p:nvPr>
        </p:nvGraphicFramePr>
        <p:xfrm>
          <a:off x="512064" y="5241875"/>
          <a:ext cx="3298825" cy="150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1" name="Visio" r:id="rId9" imgW="4625200" imgH="5120640" progId="Visio.Drawing.15">
                  <p:embed/>
                </p:oleObj>
              </mc:Choice>
              <mc:Fallback>
                <p:oleObj name="Visio" r:id="rId9" imgW="4625200" imgH="5120640" progId="Visio.Drawing.15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064" y="5241875"/>
                        <a:ext cx="3298825" cy="1508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0">
            <a:extLst>
              <a:ext uri="{FF2B5EF4-FFF2-40B4-BE49-F238E27FC236}">
                <a16:creationId xmlns:a16="http://schemas.microsoft.com/office/drawing/2014/main" id="{1D5481DE-D3B3-44C3-8DBC-56477C060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8160" y="256291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5180B133-DD74-4CEB-84AE-0E3D3525AB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4130726"/>
              </p:ext>
            </p:extLst>
          </p:nvPr>
        </p:nvGraphicFramePr>
        <p:xfrm>
          <a:off x="4153789" y="492543"/>
          <a:ext cx="3398838" cy="147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2" name="Visio" r:id="rId11" imgW="4625200" imgH="3947269" progId="Visio.Drawing.15">
                  <p:embed/>
                </p:oleObj>
              </mc:Choice>
              <mc:Fallback>
                <p:oleObj name="Visio" r:id="rId11" imgW="4625200" imgH="3947269" progId="Visio.Drawing.15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3789" y="492543"/>
                        <a:ext cx="3398838" cy="1477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2">
            <a:extLst>
              <a:ext uri="{FF2B5EF4-FFF2-40B4-BE49-F238E27FC236}">
                <a16:creationId xmlns:a16="http://schemas.microsoft.com/office/drawing/2014/main" id="{10C345DE-B8CB-45FC-B43A-C3F042596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8160" y="408136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E7508407-88DB-4ABB-90C2-81877F6AA8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4401406"/>
              </p:ext>
            </p:extLst>
          </p:nvPr>
        </p:nvGraphicFramePr>
        <p:xfrm>
          <a:off x="4130643" y="2005821"/>
          <a:ext cx="3619500" cy="165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3" name="Visio" r:id="rId13" imgW="4625200" imgH="3947269" progId="Visio.Drawing.15">
                  <p:embed/>
                </p:oleObj>
              </mc:Choice>
              <mc:Fallback>
                <p:oleObj name="Visio" r:id="rId13" imgW="4625200" imgH="3947269" progId="Visio.Drawing.15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0643" y="2005821"/>
                        <a:ext cx="3619500" cy="1654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4">
            <a:extLst>
              <a:ext uri="{FF2B5EF4-FFF2-40B4-BE49-F238E27FC236}">
                <a16:creationId xmlns:a16="http://schemas.microsoft.com/office/drawing/2014/main" id="{6B7D1876-84E0-460E-9628-6B6D15272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2249" y="101563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F321DDFE-4ECB-4B45-8EA5-2AFA9DAC60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5353926"/>
              </p:ext>
            </p:extLst>
          </p:nvPr>
        </p:nvGraphicFramePr>
        <p:xfrm>
          <a:off x="4099019" y="3750596"/>
          <a:ext cx="3603625" cy="158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4" name="Visio" r:id="rId15" imgW="4518678" imgH="5753209" progId="Visio.Drawing.15">
                  <p:embed/>
                </p:oleObj>
              </mc:Choice>
              <mc:Fallback>
                <p:oleObj name="Visio" r:id="rId15" imgW="4518678" imgH="5753209" progId="Visio.Drawing.15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9019" y="3750596"/>
                        <a:ext cx="3603625" cy="1584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6">
            <a:extLst>
              <a:ext uri="{FF2B5EF4-FFF2-40B4-BE49-F238E27FC236}">
                <a16:creationId xmlns:a16="http://schemas.microsoft.com/office/drawing/2014/main" id="{2E93FD10-FD62-436F-A2A6-FED2BB7C94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7589" y="272761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6992D7F6-9DA2-4D59-AEEC-EAF43B29B3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194407"/>
              </p:ext>
            </p:extLst>
          </p:nvPr>
        </p:nvGraphicFramePr>
        <p:xfrm>
          <a:off x="4153789" y="5397088"/>
          <a:ext cx="3254375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5" name="Visio" r:id="rId17" imgW="4518678" imgH="4244449" progId="Visio.Drawing.15">
                  <p:embed/>
                </p:oleObj>
              </mc:Choice>
              <mc:Fallback>
                <p:oleObj name="Visio" r:id="rId17" imgW="4518678" imgH="4244449" progId="Visio.Drawing.15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3789" y="5397088"/>
                        <a:ext cx="3254375" cy="1333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18">
            <a:extLst>
              <a:ext uri="{FF2B5EF4-FFF2-40B4-BE49-F238E27FC236}">
                <a16:creationId xmlns:a16="http://schemas.microsoft.com/office/drawing/2014/main" id="{5DF0CCCA-0B69-4DB7-9709-BD8CCC2A6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1407" y="420106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B4AB2408-FB9F-41C3-AE58-76129611F1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8328494"/>
              </p:ext>
            </p:extLst>
          </p:nvPr>
        </p:nvGraphicFramePr>
        <p:xfrm>
          <a:off x="8257475" y="2152919"/>
          <a:ext cx="3336925" cy="13599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6" name="Visio" r:id="rId19" imgW="4518678" imgH="6469380" progId="Visio.Drawing.15">
                  <p:embed/>
                </p:oleObj>
              </mc:Choice>
              <mc:Fallback>
                <p:oleObj name="Visio" r:id="rId19" imgW="4518678" imgH="6469380" progId="Visio.Drawing.15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7475" y="2152919"/>
                        <a:ext cx="3336925" cy="135997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9">
            <a:extLst>
              <a:ext uri="{FF2B5EF4-FFF2-40B4-BE49-F238E27FC236}">
                <a16:creationId xmlns:a16="http://schemas.microsoft.com/office/drawing/2014/main" id="{B756E3D9-4B15-453C-BFD8-50976CAFA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6927" y="391741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66634911-397F-401F-A246-BEE084F040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0603660"/>
              </p:ext>
            </p:extLst>
          </p:nvPr>
        </p:nvGraphicFramePr>
        <p:xfrm>
          <a:off x="7906927" y="3703785"/>
          <a:ext cx="4244975" cy="201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7" name="Visio" r:id="rId21" imgW="4518678" imgH="6103620" progId="Visio.Drawing.15">
                  <p:embed/>
                </p:oleObj>
              </mc:Choice>
              <mc:Fallback>
                <p:oleObj name="Visio" r:id="rId21" imgW="4518678" imgH="6103620" progId="Visio.Drawing.15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6927" y="3703785"/>
                        <a:ext cx="4244975" cy="2011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0D7F1E2C-3B40-4C97-8270-01A63A6570FE}"/>
              </a:ext>
            </a:extLst>
          </p:cNvPr>
          <p:cNvSpPr/>
          <p:nvPr/>
        </p:nvSpPr>
        <p:spPr>
          <a:xfrm>
            <a:off x="382522" y="386430"/>
            <a:ext cx="5292854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16937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11889-ED07-4FB0-9C6F-3BDA8A33B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and Loss curves of Classifier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4F4FB6-0CAE-4714-AE06-286F38A6E66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357104" y="6678000"/>
            <a:ext cx="1834896" cy="180000"/>
          </a:xfrm>
        </p:spPr>
        <p:txBody>
          <a:bodyPr/>
          <a:lstStyle/>
          <a:p>
            <a:fld id="{058DB212-BFA2-403F-85EF-DFD3FF6D973A}" type="slidenum">
              <a:rPr lang="en-ZA" smtClean="0"/>
              <a:pPr/>
              <a:t>41</a:t>
            </a:fld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0FBC2-E722-4A76-AED1-75E16A3448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1013460"/>
            <a:ext cx="11611020" cy="52577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D12A8D-CB1B-484E-BBB3-D057AF625894}"/>
              </a:ext>
            </a:extLst>
          </p:cNvPr>
          <p:cNvSpPr/>
          <p:nvPr/>
        </p:nvSpPr>
        <p:spPr>
          <a:xfrm>
            <a:off x="358800" y="786540"/>
            <a:ext cx="7773264" cy="5470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8764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AD0B0-B3F6-4C94-B0BC-C2C805804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00" y="222506"/>
            <a:ext cx="11473200" cy="540000"/>
          </a:xfrm>
        </p:spPr>
        <p:txBody>
          <a:bodyPr/>
          <a:lstStyle/>
          <a:p>
            <a:r>
              <a:rPr lang="en-US" dirty="0"/>
              <a:t>Compare the models with ROC Curves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3969D-A258-4CFE-9241-6B2BFC35D71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405872" y="6678000"/>
            <a:ext cx="1786128" cy="180000"/>
          </a:xfrm>
        </p:spPr>
        <p:txBody>
          <a:bodyPr/>
          <a:lstStyle/>
          <a:p>
            <a:fld id="{058DB212-BFA2-403F-85EF-DFD3FF6D973A}" type="slidenum">
              <a:rPr lang="en-ZA" smtClean="0"/>
              <a:pPr/>
              <a:t>42</a:t>
            </a:fld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C845F-3E41-4AFF-A0B3-7D7C1DE000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2460" y="900000"/>
            <a:ext cx="11199540" cy="52493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917EB2-D02E-4986-8BCB-3ED51790DDCF}"/>
              </a:ext>
            </a:extLst>
          </p:cNvPr>
          <p:cNvSpPr/>
          <p:nvPr/>
        </p:nvSpPr>
        <p:spPr>
          <a:xfrm>
            <a:off x="358800" y="665988"/>
            <a:ext cx="6217920" cy="10769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48792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FBC3C-2081-4B89-9F78-F4C0FF82E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 application: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BD911-B126-4262-A811-B98B7978EFB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369296" y="6678000"/>
            <a:ext cx="1822704" cy="180000"/>
          </a:xfrm>
        </p:spPr>
        <p:txBody>
          <a:bodyPr/>
          <a:lstStyle/>
          <a:p>
            <a:fld id="{058DB212-BFA2-403F-85EF-DFD3FF6D973A}" type="slidenum">
              <a:rPr lang="en-ZA" smtClean="0"/>
              <a:pPr/>
              <a:t>43</a:t>
            </a:fld>
            <a:endParaRPr lang="en-Z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FCB35D-0E97-4E02-B9E0-AB5769FAA7E3}"/>
              </a:ext>
            </a:extLst>
          </p:cNvPr>
          <p:cNvSpPr txBox="1"/>
          <p:nvPr/>
        </p:nvSpPr>
        <p:spPr>
          <a:xfrm>
            <a:off x="1688592" y="2566416"/>
            <a:ext cx="810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C1A587-0433-4C06-BF03-89C84A5E2D60}"/>
              </a:ext>
            </a:extLst>
          </p:cNvPr>
          <p:cNvSpPr/>
          <p:nvPr/>
        </p:nvSpPr>
        <p:spPr>
          <a:xfrm>
            <a:off x="358800" y="846153"/>
            <a:ext cx="4749648" cy="11701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35019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 descr="neutron icon">
            <a:extLst>
              <a:ext uri="{FF2B5EF4-FFF2-40B4-BE49-F238E27FC236}">
                <a16:creationId xmlns:a16="http://schemas.microsoft.com/office/drawing/2014/main" id="{F0F12597-AABE-455F-AE27-B788519B2040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489813" y="308601"/>
            <a:ext cx="445684" cy="444742"/>
            <a:chOff x="5660231" y="2993234"/>
            <a:chExt cx="868511" cy="86667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59EE1F1-B897-408A-A84B-C550FFD08D48}"/>
                </a:ext>
              </a:extLst>
            </p:cNvPr>
            <p:cNvSpPr/>
            <p:nvPr/>
          </p:nvSpPr>
          <p:spPr>
            <a:xfrm>
              <a:off x="5660231" y="3288411"/>
              <a:ext cx="571500" cy="571500"/>
            </a:xfrm>
            <a:custGeom>
              <a:avLst/>
              <a:gdLst>
                <a:gd name="connsiteX0" fmla="*/ 288179 w 571500"/>
                <a:gd name="connsiteY0" fmla="*/ 7144 h 571500"/>
                <a:gd name="connsiteX1" fmla="*/ 7144 w 571500"/>
                <a:gd name="connsiteY1" fmla="*/ 288179 h 571500"/>
                <a:gd name="connsiteX2" fmla="*/ 288179 w 571500"/>
                <a:gd name="connsiteY2" fmla="*/ 569214 h 571500"/>
                <a:gd name="connsiteX3" fmla="*/ 569214 w 571500"/>
                <a:gd name="connsiteY3" fmla="*/ 288179 h 571500"/>
                <a:gd name="connsiteX4" fmla="*/ 288179 w 571500"/>
                <a:gd name="connsiteY4" fmla="*/ 7144 h 571500"/>
                <a:gd name="connsiteX5" fmla="*/ 288179 w 571500"/>
                <a:gd name="connsiteY5" fmla="*/ 531114 h 571500"/>
                <a:gd name="connsiteX6" fmla="*/ 45244 w 571500"/>
                <a:gd name="connsiteY6" fmla="*/ 288179 h 571500"/>
                <a:gd name="connsiteX7" fmla="*/ 288179 w 571500"/>
                <a:gd name="connsiteY7" fmla="*/ 45244 h 571500"/>
                <a:gd name="connsiteX8" fmla="*/ 531114 w 571500"/>
                <a:gd name="connsiteY8" fmla="*/ 288179 h 571500"/>
                <a:gd name="connsiteX9" fmla="*/ 288179 w 571500"/>
                <a:gd name="connsiteY9" fmla="*/ 531114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500" h="571500">
                  <a:moveTo>
                    <a:pt x="288179" y="7144"/>
                  </a:moveTo>
                  <a:cubicBezTo>
                    <a:pt x="133217" y="7144"/>
                    <a:pt x="7144" y="133217"/>
                    <a:pt x="7144" y="288179"/>
                  </a:cubicBezTo>
                  <a:cubicBezTo>
                    <a:pt x="7144" y="443141"/>
                    <a:pt x="133217" y="569214"/>
                    <a:pt x="288179" y="569214"/>
                  </a:cubicBezTo>
                  <a:cubicBezTo>
                    <a:pt x="443141" y="569214"/>
                    <a:pt x="569214" y="443151"/>
                    <a:pt x="569214" y="288179"/>
                  </a:cubicBezTo>
                  <a:cubicBezTo>
                    <a:pt x="569214" y="133207"/>
                    <a:pt x="443141" y="7144"/>
                    <a:pt x="288179" y="7144"/>
                  </a:cubicBezTo>
                  <a:close/>
                  <a:moveTo>
                    <a:pt x="288179" y="531114"/>
                  </a:moveTo>
                  <a:cubicBezTo>
                    <a:pt x="154219" y="531114"/>
                    <a:pt x="45244" y="422138"/>
                    <a:pt x="45244" y="288179"/>
                  </a:cubicBezTo>
                  <a:cubicBezTo>
                    <a:pt x="45244" y="154219"/>
                    <a:pt x="154219" y="45244"/>
                    <a:pt x="288179" y="45244"/>
                  </a:cubicBezTo>
                  <a:cubicBezTo>
                    <a:pt x="422138" y="45244"/>
                    <a:pt x="531114" y="154229"/>
                    <a:pt x="531114" y="288179"/>
                  </a:cubicBezTo>
                  <a:cubicBezTo>
                    <a:pt x="531114" y="422129"/>
                    <a:pt x="422129" y="531114"/>
                    <a:pt x="288179" y="53111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33469D8-D3DC-4362-8C73-DB3F504C5B01}"/>
                </a:ext>
              </a:extLst>
            </p:cNvPr>
            <p:cNvSpPr/>
            <p:nvPr/>
          </p:nvSpPr>
          <p:spPr>
            <a:xfrm>
              <a:off x="5778589" y="3406883"/>
              <a:ext cx="171450" cy="171450"/>
            </a:xfrm>
            <a:custGeom>
              <a:avLst/>
              <a:gdLst>
                <a:gd name="connsiteX0" fmla="*/ 47844 w 171450"/>
                <a:gd name="connsiteY0" fmla="*/ 101613 h 171450"/>
                <a:gd name="connsiteX1" fmla="*/ 45253 w 171450"/>
                <a:gd name="connsiteY1" fmla="*/ 87068 h 171450"/>
                <a:gd name="connsiteX2" fmla="*/ 87068 w 171450"/>
                <a:gd name="connsiteY2" fmla="*/ 45244 h 171450"/>
                <a:gd name="connsiteX3" fmla="*/ 128883 w 171450"/>
                <a:gd name="connsiteY3" fmla="*/ 87068 h 171450"/>
                <a:gd name="connsiteX4" fmla="*/ 87116 w 171450"/>
                <a:gd name="connsiteY4" fmla="*/ 128883 h 171450"/>
                <a:gd name="connsiteX5" fmla="*/ 68085 w 171450"/>
                <a:gd name="connsiteY5" fmla="*/ 147952 h 171450"/>
                <a:gd name="connsiteX6" fmla="*/ 87135 w 171450"/>
                <a:gd name="connsiteY6" fmla="*/ 166983 h 171450"/>
                <a:gd name="connsiteX7" fmla="*/ 87154 w 171450"/>
                <a:gd name="connsiteY7" fmla="*/ 166983 h 171450"/>
                <a:gd name="connsiteX8" fmla="*/ 166973 w 171450"/>
                <a:gd name="connsiteY8" fmla="*/ 87068 h 171450"/>
                <a:gd name="connsiteX9" fmla="*/ 87058 w 171450"/>
                <a:gd name="connsiteY9" fmla="*/ 7144 h 171450"/>
                <a:gd name="connsiteX10" fmla="*/ 7144 w 171450"/>
                <a:gd name="connsiteY10" fmla="*/ 87068 h 171450"/>
                <a:gd name="connsiteX11" fmla="*/ 12125 w 171450"/>
                <a:gd name="connsiteY11" fmla="*/ 114881 h 171450"/>
                <a:gd name="connsiteX12" fmla="*/ 36614 w 171450"/>
                <a:gd name="connsiteY12" fmla="*/ 126111 h 171450"/>
                <a:gd name="connsiteX13" fmla="*/ 47844 w 171450"/>
                <a:gd name="connsiteY13" fmla="*/ 10161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450" h="171450">
                  <a:moveTo>
                    <a:pt x="47844" y="101613"/>
                  </a:moveTo>
                  <a:cubicBezTo>
                    <a:pt x="46120" y="96974"/>
                    <a:pt x="45253" y="92078"/>
                    <a:pt x="45253" y="87068"/>
                  </a:cubicBezTo>
                  <a:cubicBezTo>
                    <a:pt x="45253" y="64008"/>
                    <a:pt x="64008" y="45244"/>
                    <a:pt x="87068" y="45244"/>
                  </a:cubicBezTo>
                  <a:cubicBezTo>
                    <a:pt x="110128" y="45244"/>
                    <a:pt x="128883" y="64008"/>
                    <a:pt x="128883" y="87068"/>
                  </a:cubicBezTo>
                  <a:cubicBezTo>
                    <a:pt x="128883" y="110099"/>
                    <a:pt x="110147" y="128854"/>
                    <a:pt x="87116" y="128883"/>
                  </a:cubicBezTo>
                  <a:cubicBezTo>
                    <a:pt x="76600" y="128892"/>
                    <a:pt x="68075" y="137427"/>
                    <a:pt x="68085" y="147952"/>
                  </a:cubicBezTo>
                  <a:cubicBezTo>
                    <a:pt x="68094" y="158477"/>
                    <a:pt x="76619" y="166983"/>
                    <a:pt x="87135" y="166983"/>
                  </a:cubicBezTo>
                  <a:cubicBezTo>
                    <a:pt x="87135" y="166983"/>
                    <a:pt x="87144" y="166983"/>
                    <a:pt x="87154" y="166983"/>
                  </a:cubicBezTo>
                  <a:cubicBezTo>
                    <a:pt x="131169" y="166935"/>
                    <a:pt x="166973" y="131083"/>
                    <a:pt x="166973" y="87068"/>
                  </a:cubicBezTo>
                  <a:cubicBezTo>
                    <a:pt x="166973" y="42996"/>
                    <a:pt x="131121" y="7144"/>
                    <a:pt x="87058" y="7144"/>
                  </a:cubicBezTo>
                  <a:cubicBezTo>
                    <a:pt x="42996" y="7144"/>
                    <a:pt x="7144" y="42996"/>
                    <a:pt x="7144" y="87068"/>
                  </a:cubicBezTo>
                  <a:cubicBezTo>
                    <a:pt x="7144" y="96631"/>
                    <a:pt x="8820" y="105985"/>
                    <a:pt x="12125" y="114881"/>
                  </a:cubicBezTo>
                  <a:cubicBezTo>
                    <a:pt x="15783" y="124749"/>
                    <a:pt x="26737" y="129759"/>
                    <a:pt x="36614" y="126111"/>
                  </a:cubicBezTo>
                  <a:cubicBezTo>
                    <a:pt x="46492" y="122434"/>
                    <a:pt x="51511" y="111471"/>
                    <a:pt x="47844" y="10161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6D60673-90C1-4A3B-B705-02383760807C}"/>
                </a:ext>
              </a:extLst>
            </p:cNvPr>
            <p:cNvSpPr/>
            <p:nvPr/>
          </p:nvSpPr>
          <p:spPr>
            <a:xfrm>
              <a:off x="6007446" y="3504769"/>
              <a:ext cx="142875" cy="142875"/>
            </a:xfrm>
            <a:custGeom>
              <a:avLst/>
              <a:gdLst>
                <a:gd name="connsiteX0" fmla="*/ 97184 w 142875"/>
                <a:gd name="connsiteY0" fmla="*/ 61648 h 142875"/>
                <a:gd name="connsiteX1" fmla="*/ 99041 w 142875"/>
                <a:gd name="connsiteY1" fmla="*/ 71506 h 142875"/>
                <a:gd name="connsiteX2" fmla="*/ 72142 w 142875"/>
                <a:gd name="connsiteY2" fmla="*/ 98395 h 142875"/>
                <a:gd name="connsiteX3" fmla="*/ 45244 w 142875"/>
                <a:gd name="connsiteY3" fmla="*/ 71506 h 142875"/>
                <a:gd name="connsiteX4" fmla="*/ 67618 w 142875"/>
                <a:gd name="connsiteY4" fmla="*/ 44989 h 142875"/>
                <a:gd name="connsiteX5" fmla="*/ 83239 w 142875"/>
                <a:gd name="connsiteY5" fmla="*/ 23033 h 142875"/>
                <a:gd name="connsiteX6" fmla="*/ 61293 w 142875"/>
                <a:gd name="connsiteY6" fmla="*/ 7403 h 142875"/>
                <a:gd name="connsiteX7" fmla="*/ 7144 w 142875"/>
                <a:gd name="connsiteY7" fmla="*/ 71497 h 142875"/>
                <a:gd name="connsiteX8" fmla="*/ 72142 w 142875"/>
                <a:gd name="connsiteY8" fmla="*/ 136486 h 142875"/>
                <a:gd name="connsiteX9" fmla="*/ 137141 w 142875"/>
                <a:gd name="connsiteY9" fmla="*/ 71497 h 142875"/>
                <a:gd name="connsiteX10" fmla="*/ 132617 w 142875"/>
                <a:gd name="connsiteY10" fmla="*/ 47646 h 142875"/>
                <a:gd name="connsiteX11" fmla="*/ 107899 w 142875"/>
                <a:gd name="connsiteY11" fmla="*/ 36921 h 142875"/>
                <a:gd name="connsiteX12" fmla="*/ 97184 w 142875"/>
                <a:gd name="connsiteY12" fmla="*/ 61648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2875" h="142875">
                  <a:moveTo>
                    <a:pt x="97184" y="61648"/>
                  </a:moveTo>
                  <a:cubicBezTo>
                    <a:pt x="98412" y="64772"/>
                    <a:pt x="99041" y="68096"/>
                    <a:pt x="99041" y="71506"/>
                  </a:cubicBezTo>
                  <a:cubicBezTo>
                    <a:pt x="99041" y="86337"/>
                    <a:pt x="86973" y="98395"/>
                    <a:pt x="72142" y="98395"/>
                  </a:cubicBezTo>
                  <a:cubicBezTo>
                    <a:pt x="57312" y="98395"/>
                    <a:pt x="45244" y="86327"/>
                    <a:pt x="45244" y="71506"/>
                  </a:cubicBezTo>
                  <a:cubicBezTo>
                    <a:pt x="45244" y="58314"/>
                    <a:pt x="54654" y="47160"/>
                    <a:pt x="67618" y="44989"/>
                  </a:cubicBezTo>
                  <a:cubicBezTo>
                    <a:pt x="77991" y="43236"/>
                    <a:pt x="84992" y="33406"/>
                    <a:pt x="83239" y="23033"/>
                  </a:cubicBezTo>
                  <a:cubicBezTo>
                    <a:pt x="81486" y="12661"/>
                    <a:pt x="71657" y="5688"/>
                    <a:pt x="61293" y="7403"/>
                  </a:cubicBezTo>
                  <a:cubicBezTo>
                    <a:pt x="29918" y="12689"/>
                    <a:pt x="7144" y="39645"/>
                    <a:pt x="7144" y="71497"/>
                  </a:cubicBezTo>
                  <a:cubicBezTo>
                    <a:pt x="7144" y="107339"/>
                    <a:pt x="36300" y="136486"/>
                    <a:pt x="72142" y="136486"/>
                  </a:cubicBezTo>
                  <a:cubicBezTo>
                    <a:pt x="107985" y="136486"/>
                    <a:pt x="137141" y="107330"/>
                    <a:pt x="137141" y="71497"/>
                  </a:cubicBezTo>
                  <a:cubicBezTo>
                    <a:pt x="137141" y="63277"/>
                    <a:pt x="135617" y="55247"/>
                    <a:pt x="132617" y="47646"/>
                  </a:cubicBezTo>
                  <a:cubicBezTo>
                    <a:pt x="128749" y="37864"/>
                    <a:pt x="117672" y="33073"/>
                    <a:pt x="107899" y="36921"/>
                  </a:cubicBezTo>
                  <a:cubicBezTo>
                    <a:pt x="98127" y="40788"/>
                    <a:pt x="93316" y="51856"/>
                    <a:pt x="97184" y="6164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41908B8-1FD7-4EE4-AE25-1C45D34F1498}"/>
                </a:ext>
              </a:extLst>
            </p:cNvPr>
            <p:cNvSpPr/>
            <p:nvPr/>
          </p:nvSpPr>
          <p:spPr>
            <a:xfrm>
              <a:off x="5819742" y="3637845"/>
              <a:ext cx="152400" cy="142875"/>
            </a:xfrm>
            <a:custGeom>
              <a:avLst/>
              <a:gdLst>
                <a:gd name="connsiteX0" fmla="*/ 77414 w 152400"/>
                <a:gd name="connsiteY0" fmla="*/ 7144 h 142875"/>
                <a:gd name="connsiteX1" fmla="*/ 27703 w 152400"/>
                <a:gd name="connsiteY1" fmla="*/ 27737 h 142875"/>
                <a:gd name="connsiteX2" fmla="*/ 27703 w 152400"/>
                <a:gd name="connsiteY2" fmla="*/ 127168 h 142875"/>
                <a:gd name="connsiteX3" fmla="*/ 49382 w 152400"/>
                <a:gd name="connsiteY3" fmla="*/ 141932 h 142875"/>
                <a:gd name="connsiteX4" fmla="*/ 56964 w 152400"/>
                <a:gd name="connsiteY4" fmla="*/ 143523 h 142875"/>
                <a:gd name="connsiteX5" fmla="*/ 74443 w 152400"/>
                <a:gd name="connsiteY5" fmla="*/ 132055 h 142875"/>
                <a:gd name="connsiteX6" fmla="*/ 64556 w 152400"/>
                <a:gd name="connsiteY6" fmla="*/ 106994 h 142875"/>
                <a:gd name="connsiteX7" fmla="*/ 54631 w 152400"/>
                <a:gd name="connsiteY7" fmla="*/ 100222 h 142875"/>
                <a:gd name="connsiteX8" fmla="*/ 54631 w 152400"/>
                <a:gd name="connsiteY8" fmla="*/ 54673 h 142875"/>
                <a:gd name="connsiteX9" fmla="*/ 100170 w 152400"/>
                <a:gd name="connsiteY9" fmla="*/ 54673 h 142875"/>
                <a:gd name="connsiteX10" fmla="*/ 103675 w 152400"/>
                <a:gd name="connsiteY10" fmla="*/ 96088 h 142875"/>
                <a:gd name="connsiteX11" fmla="*/ 108152 w 152400"/>
                <a:gd name="connsiteY11" fmla="*/ 122653 h 142875"/>
                <a:gd name="connsiteX12" fmla="*/ 134717 w 152400"/>
                <a:gd name="connsiteY12" fmla="*/ 118167 h 142875"/>
                <a:gd name="connsiteX13" fmla="*/ 127106 w 152400"/>
                <a:gd name="connsiteY13" fmla="*/ 27737 h 142875"/>
                <a:gd name="connsiteX14" fmla="*/ 77414 w 152400"/>
                <a:gd name="connsiteY14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00" h="142875">
                  <a:moveTo>
                    <a:pt x="77414" y="7144"/>
                  </a:moveTo>
                  <a:cubicBezTo>
                    <a:pt x="58631" y="7144"/>
                    <a:pt x="40981" y="14459"/>
                    <a:pt x="27703" y="27737"/>
                  </a:cubicBezTo>
                  <a:cubicBezTo>
                    <a:pt x="291" y="55150"/>
                    <a:pt x="291" y="99755"/>
                    <a:pt x="27703" y="127168"/>
                  </a:cubicBezTo>
                  <a:cubicBezTo>
                    <a:pt x="33990" y="133445"/>
                    <a:pt x="41286" y="138417"/>
                    <a:pt x="49382" y="141932"/>
                  </a:cubicBezTo>
                  <a:cubicBezTo>
                    <a:pt x="51859" y="143008"/>
                    <a:pt x="54431" y="143523"/>
                    <a:pt x="56964" y="143523"/>
                  </a:cubicBezTo>
                  <a:cubicBezTo>
                    <a:pt x="64318" y="143523"/>
                    <a:pt x="71328" y="139236"/>
                    <a:pt x="74443" y="132055"/>
                  </a:cubicBezTo>
                  <a:cubicBezTo>
                    <a:pt x="78634" y="122396"/>
                    <a:pt x="74214" y="111185"/>
                    <a:pt x="64556" y="106994"/>
                  </a:cubicBezTo>
                  <a:cubicBezTo>
                    <a:pt x="60850" y="105385"/>
                    <a:pt x="57517" y="103108"/>
                    <a:pt x="54631" y="100222"/>
                  </a:cubicBezTo>
                  <a:cubicBezTo>
                    <a:pt x="42077" y="87668"/>
                    <a:pt x="42077" y="67227"/>
                    <a:pt x="54631" y="54673"/>
                  </a:cubicBezTo>
                  <a:cubicBezTo>
                    <a:pt x="66785" y="42501"/>
                    <a:pt x="88006" y="42510"/>
                    <a:pt x="100170" y="54673"/>
                  </a:cubicBezTo>
                  <a:cubicBezTo>
                    <a:pt x="111333" y="65837"/>
                    <a:pt x="112809" y="83248"/>
                    <a:pt x="103675" y="96088"/>
                  </a:cubicBezTo>
                  <a:cubicBezTo>
                    <a:pt x="97569" y="104651"/>
                    <a:pt x="99579" y="116548"/>
                    <a:pt x="108152" y="122653"/>
                  </a:cubicBezTo>
                  <a:cubicBezTo>
                    <a:pt x="116715" y="128740"/>
                    <a:pt x="128611" y="126749"/>
                    <a:pt x="134717" y="118167"/>
                  </a:cubicBezTo>
                  <a:cubicBezTo>
                    <a:pt x="154672" y="90135"/>
                    <a:pt x="151471" y="52092"/>
                    <a:pt x="127106" y="27737"/>
                  </a:cubicBezTo>
                  <a:cubicBezTo>
                    <a:pt x="113848" y="14449"/>
                    <a:pt x="96188" y="7144"/>
                    <a:pt x="77414" y="714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B17393E-C1C4-43DA-A6B1-3ABA77082A89}"/>
                </a:ext>
              </a:extLst>
            </p:cNvPr>
            <p:cNvSpPr/>
            <p:nvPr/>
          </p:nvSpPr>
          <p:spPr>
            <a:xfrm>
              <a:off x="6170593" y="3013169"/>
              <a:ext cx="333375" cy="333375"/>
            </a:xfrm>
            <a:custGeom>
              <a:avLst/>
              <a:gdLst>
                <a:gd name="connsiteX0" fmla="*/ 12723 w 333375"/>
                <a:gd name="connsiteY0" fmla="*/ 328515 h 333375"/>
                <a:gd name="connsiteX1" fmla="*/ 26191 w 333375"/>
                <a:gd name="connsiteY1" fmla="*/ 334097 h 333375"/>
                <a:gd name="connsiteX2" fmla="*/ 39660 w 333375"/>
                <a:gd name="connsiteY2" fmla="*/ 328515 h 333375"/>
                <a:gd name="connsiteX3" fmla="*/ 328515 w 333375"/>
                <a:gd name="connsiteY3" fmla="*/ 39660 h 333375"/>
                <a:gd name="connsiteX4" fmla="*/ 328515 w 333375"/>
                <a:gd name="connsiteY4" fmla="*/ 12723 h 333375"/>
                <a:gd name="connsiteX5" fmla="*/ 301578 w 333375"/>
                <a:gd name="connsiteY5" fmla="*/ 12723 h 333375"/>
                <a:gd name="connsiteX6" fmla="*/ 12723 w 333375"/>
                <a:gd name="connsiteY6" fmla="*/ 301578 h 333375"/>
                <a:gd name="connsiteX7" fmla="*/ 12723 w 333375"/>
                <a:gd name="connsiteY7" fmla="*/ 32851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375" h="333375">
                  <a:moveTo>
                    <a:pt x="12723" y="328515"/>
                  </a:moveTo>
                  <a:cubicBezTo>
                    <a:pt x="16438" y="332239"/>
                    <a:pt x="21315" y="334097"/>
                    <a:pt x="26191" y="334097"/>
                  </a:cubicBezTo>
                  <a:cubicBezTo>
                    <a:pt x="31068" y="334097"/>
                    <a:pt x="35945" y="332239"/>
                    <a:pt x="39660" y="328515"/>
                  </a:cubicBezTo>
                  <a:lnTo>
                    <a:pt x="328515" y="39660"/>
                  </a:lnTo>
                  <a:cubicBezTo>
                    <a:pt x="335954" y="32221"/>
                    <a:pt x="335954" y="20162"/>
                    <a:pt x="328515" y="12723"/>
                  </a:cubicBezTo>
                  <a:cubicBezTo>
                    <a:pt x="321085" y="5284"/>
                    <a:pt x="309008" y="5284"/>
                    <a:pt x="301578" y="12723"/>
                  </a:cubicBezTo>
                  <a:lnTo>
                    <a:pt x="12723" y="301578"/>
                  </a:lnTo>
                  <a:cubicBezTo>
                    <a:pt x="5284" y="309017"/>
                    <a:pt x="5284" y="321076"/>
                    <a:pt x="12723" y="32851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C0F054A-6FFE-4012-93EE-568C5B1B2A42}"/>
                </a:ext>
              </a:extLst>
            </p:cNvPr>
            <p:cNvSpPr/>
            <p:nvPr/>
          </p:nvSpPr>
          <p:spPr>
            <a:xfrm>
              <a:off x="6058150" y="2993234"/>
              <a:ext cx="285750" cy="285750"/>
            </a:xfrm>
            <a:custGeom>
              <a:avLst/>
              <a:gdLst>
                <a:gd name="connsiteX0" fmla="*/ 249114 w 285750"/>
                <a:gd name="connsiteY0" fmla="*/ 12723 h 285750"/>
                <a:gd name="connsiteX1" fmla="*/ 12723 w 285750"/>
                <a:gd name="connsiteY1" fmla="*/ 249114 h 285750"/>
                <a:gd name="connsiteX2" fmla="*/ 12723 w 285750"/>
                <a:gd name="connsiteY2" fmla="*/ 276051 h 285750"/>
                <a:gd name="connsiteX3" fmla="*/ 26191 w 285750"/>
                <a:gd name="connsiteY3" fmla="*/ 281633 h 285750"/>
                <a:gd name="connsiteX4" fmla="*/ 39660 w 285750"/>
                <a:gd name="connsiteY4" fmla="*/ 276051 h 285750"/>
                <a:gd name="connsiteX5" fmla="*/ 276051 w 285750"/>
                <a:gd name="connsiteY5" fmla="*/ 39660 h 285750"/>
                <a:gd name="connsiteX6" fmla="*/ 276051 w 285750"/>
                <a:gd name="connsiteY6" fmla="*/ 12723 h 285750"/>
                <a:gd name="connsiteX7" fmla="*/ 249114 w 285750"/>
                <a:gd name="connsiteY7" fmla="*/ 12723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0" h="285750">
                  <a:moveTo>
                    <a:pt x="249114" y="12723"/>
                  </a:moveTo>
                  <a:lnTo>
                    <a:pt x="12723" y="249114"/>
                  </a:lnTo>
                  <a:cubicBezTo>
                    <a:pt x="5284" y="256553"/>
                    <a:pt x="5284" y="268612"/>
                    <a:pt x="12723" y="276051"/>
                  </a:cubicBezTo>
                  <a:cubicBezTo>
                    <a:pt x="16438" y="279775"/>
                    <a:pt x="21315" y="281633"/>
                    <a:pt x="26191" y="281633"/>
                  </a:cubicBezTo>
                  <a:cubicBezTo>
                    <a:pt x="31068" y="281633"/>
                    <a:pt x="35945" y="279775"/>
                    <a:pt x="39660" y="276051"/>
                  </a:cubicBezTo>
                  <a:lnTo>
                    <a:pt x="276051" y="39660"/>
                  </a:lnTo>
                  <a:cubicBezTo>
                    <a:pt x="283490" y="32221"/>
                    <a:pt x="283490" y="20162"/>
                    <a:pt x="276051" y="12723"/>
                  </a:cubicBezTo>
                  <a:cubicBezTo>
                    <a:pt x="268622" y="5284"/>
                    <a:pt x="256544" y="5284"/>
                    <a:pt x="249114" y="1272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11AA75F-0393-4B2E-96E1-F088CC6A12EF}"/>
                </a:ext>
              </a:extLst>
            </p:cNvPr>
            <p:cNvSpPr/>
            <p:nvPr/>
          </p:nvSpPr>
          <p:spPr>
            <a:xfrm>
              <a:off x="6242992" y="3178076"/>
              <a:ext cx="285750" cy="285750"/>
            </a:xfrm>
            <a:custGeom>
              <a:avLst/>
              <a:gdLst>
                <a:gd name="connsiteX0" fmla="*/ 249114 w 285750"/>
                <a:gd name="connsiteY0" fmla="*/ 12723 h 285750"/>
                <a:gd name="connsiteX1" fmla="*/ 12723 w 285750"/>
                <a:gd name="connsiteY1" fmla="*/ 249124 h 285750"/>
                <a:gd name="connsiteX2" fmla="*/ 12723 w 285750"/>
                <a:gd name="connsiteY2" fmla="*/ 276061 h 285750"/>
                <a:gd name="connsiteX3" fmla="*/ 26191 w 285750"/>
                <a:gd name="connsiteY3" fmla="*/ 281642 h 285750"/>
                <a:gd name="connsiteX4" fmla="*/ 39660 w 285750"/>
                <a:gd name="connsiteY4" fmla="*/ 276061 h 285750"/>
                <a:gd name="connsiteX5" fmla="*/ 276051 w 285750"/>
                <a:gd name="connsiteY5" fmla="*/ 39660 h 285750"/>
                <a:gd name="connsiteX6" fmla="*/ 276051 w 285750"/>
                <a:gd name="connsiteY6" fmla="*/ 12723 h 285750"/>
                <a:gd name="connsiteX7" fmla="*/ 249114 w 285750"/>
                <a:gd name="connsiteY7" fmla="*/ 12723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0" h="285750">
                  <a:moveTo>
                    <a:pt x="249114" y="12723"/>
                  </a:moveTo>
                  <a:lnTo>
                    <a:pt x="12723" y="249124"/>
                  </a:lnTo>
                  <a:cubicBezTo>
                    <a:pt x="5284" y="256563"/>
                    <a:pt x="5284" y="268622"/>
                    <a:pt x="12723" y="276061"/>
                  </a:cubicBezTo>
                  <a:cubicBezTo>
                    <a:pt x="16438" y="279785"/>
                    <a:pt x="21315" y="281642"/>
                    <a:pt x="26191" y="281642"/>
                  </a:cubicBezTo>
                  <a:cubicBezTo>
                    <a:pt x="31068" y="281642"/>
                    <a:pt x="35945" y="279785"/>
                    <a:pt x="39660" y="276061"/>
                  </a:cubicBezTo>
                  <a:lnTo>
                    <a:pt x="276051" y="39660"/>
                  </a:lnTo>
                  <a:cubicBezTo>
                    <a:pt x="283490" y="32221"/>
                    <a:pt x="283490" y="20162"/>
                    <a:pt x="276051" y="12723"/>
                  </a:cubicBezTo>
                  <a:cubicBezTo>
                    <a:pt x="268622" y="5284"/>
                    <a:pt x="256544" y="5284"/>
                    <a:pt x="249114" y="1272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209C8CAF-97DF-4086-B081-EAFD83FAC0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F23033-2528-4D88-8804-06C90619DF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ZA" noProof="1"/>
              <a:t>Abdelhak NEZZARI</a:t>
            </a:r>
          </a:p>
        </p:txBody>
      </p:sp>
      <p:pic>
        <p:nvPicPr>
          <p:cNvPr id="18" name="Graphic 17" descr="Envelope icon" title="Icon Presenter Email">
            <a:extLst>
              <a:ext uri="{FF2B5EF4-FFF2-40B4-BE49-F238E27FC236}">
                <a16:creationId xmlns:a16="http://schemas.microsoft.com/office/drawing/2014/main" id="{6D49048B-2AA4-42B7-9454-4E76924BCC5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097" y="5158124"/>
            <a:ext cx="218900" cy="2189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6F567F-B255-41F7-B5B6-1BEB6722D4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ZA" noProof="1"/>
              <a:t>abdelhak.nezzari@sap.com</a:t>
            </a:r>
          </a:p>
        </p:txBody>
      </p:sp>
      <p:sp>
        <p:nvSpPr>
          <p:cNvPr id="9" name="Graphic 14" descr="dinosaur outline">
            <a:extLst>
              <a:ext uri="{FF2B5EF4-FFF2-40B4-BE49-F238E27FC236}">
                <a16:creationId xmlns:a16="http://schemas.microsoft.com/office/drawing/2014/main" id="{0DE3B922-950A-4A58-AAB9-38FDAD1D42F5}"/>
              </a:ext>
            </a:extLst>
          </p:cNvPr>
          <p:cNvSpPr>
            <a:spLocks noChangeAspect="1"/>
          </p:cNvSpPr>
          <p:nvPr/>
        </p:nvSpPr>
        <p:spPr>
          <a:xfrm>
            <a:off x="4946994" y="5307571"/>
            <a:ext cx="446307" cy="371026"/>
          </a:xfrm>
          <a:custGeom>
            <a:avLst/>
            <a:gdLst>
              <a:gd name="connsiteX0" fmla="*/ 580756 w 790575"/>
              <a:gd name="connsiteY0" fmla="*/ 27384 h 657225"/>
              <a:gd name="connsiteX1" fmla="*/ 540574 w 790575"/>
              <a:gd name="connsiteY1" fmla="*/ 83344 h 657225"/>
              <a:gd name="connsiteX2" fmla="*/ 585817 w 790575"/>
              <a:gd name="connsiteY2" fmla="*/ 136627 h 657225"/>
              <a:gd name="connsiteX3" fmla="*/ 676005 w 790575"/>
              <a:gd name="connsiteY3" fmla="*/ 132159 h 657225"/>
              <a:gd name="connsiteX4" fmla="*/ 683744 w 790575"/>
              <a:gd name="connsiteY4" fmla="*/ 206273 h 657225"/>
              <a:gd name="connsiteX5" fmla="*/ 648323 w 790575"/>
              <a:gd name="connsiteY5" fmla="*/ 245269 h 657225"/>
              <a:gd name="connsiteX6" fmla="*/ 439671 w 790575"/>
              <a:gd name="connsiteY6" fmla="*/ 297361 h 657225"/>
              <a:gd name="connsiteX7" fmla="*/ 303349 w 790575"/>
              <a:gd name="connsiteY7" fmla="*/ 362502 h 657225"/>
              <a:gd name="connsiteX8" fmla="*/ 202446 w 790575"/>
              <a:gd name="connsiteY8" fmla="*/ 403650 h 657225"/>
              <a:gd name="connsiteX9" fmla="*/ 92912 w 790575"/>
              <a:gd name="connsiteY9" fmla="*/ 363741 h 657225"/>
              <a:gd name="connsiteX10" fmla="*/ 29810 w 790575"/>
              <a:gd name="connsiteY10" fmla="*/ 246164 h 657225"/>
              <a:gd name="connsiteX11" fmla="*/ 19800 w 790575"/>
              <a:gd name="connsiteY11" fmla="*/ 238916 h 657225"/>
              <a:gd name="connsiteX12" fmla="*/ 11058 w 790575"/>
              <a:gd name="connsiteY12" fmla="*/ 247650 h 657225"/>
              <a:gd name="connsiteX13" fmla="*/ 45288 w 790575"/>
              <a:gd name="connsiteY13" fmla="*/ 451275 h 657225"/>
              <a:gd name="connsiteX14" fmla="*/ 198279 w 790575"/>
              <a:gd name="connsiteY14" fmla="*/ 543858 h 657225"/>
              <a:gd name="connsiteX15" fmla="*/ 189052 w 790575"/>
              <a:gd name="connsiteY15" fmla="*/ 612248 h 657225"/>
              <a:gd name="connsiteX16" fmla="*/ 190838 w 790575"/>
              <a:gd name="connsiteY16" fmla="*/ 623297 h 657225"/>
              <a:gd name="connsiteX17" fmla="*/ 219709 w 790575"/>
              <a:gd name="connsiteY17" fmla="*/ 634346 h 657225"/>
              <a:gd name="connsiteX18" fmla="*/ 243224 w 790575"/>
              <a:gd name="connsiteY18" fmla="*/ 635489 h 657225"/>
              <a:gd name="connsiteX19" fmla="*/ 250368 w 790575"/>
              <a:gd name="connsiteY19" fmla="*/ 654825 h 657225"/>
              <a:gd name="connsiteX20" fmla="*/ 365260 w 790575"/>
              <a:gd name="connsiteY20" fmla="*/ 654825 h 657225"/>
              <a:gd name="connsiteX21" fmla="*/ 374487 w 790575"/>
              <a:gd name="connsiteY21" fmla="*/ 642347 h 657225"/>
              <a:gd name="connsiteX22" fmla="*/ 381631 w 790575"/>
              <a:gd name="connsiteY22" fmla="*/ 567290 h 657225"/>
              <a:gd name="connsiteX23" fmla="*/ 533432 w 790575"/>
              <a:gd name="connsiteY23" fmla="*/ 539954 h 657225"/>
              <a:gd name="connsiteX24" fmla="*/ 512894 w 790575"/>
              <a:gd name="connsiteY24" fmla="*/ 574148 h 657225"/>
              <a:gd name="connsiteX25" fmla="*/ 535515 w 790575"/>
              <a:gd name="connsiteY25" fmla="*/ 597389 h 657225"/>
              <a:gd name="connsiteX26" fmla="*/ 529264 w 790575"/>
              <a:gd name="connsiteY26" fmla="*/ 611962 h 657225"/>
              <a:gd name="connsiteX27" fmla="*/ 537896 w 790575"/>
              <a:gd name="connsiteY27" fmla="*/ 625679 h 657225"/>
              <a:gd name="connsiteX28" fmla="*/ 652788 w 790575"/>
              <a:gd name="connsiteY28" fmla="*/ 625679 h 657225"/>
              <a:gd name="connsiteX29" fmla="*/ 662313 w 790575"/>
              <a:gd name="connsiteY29" fmla="*/ 616154 h 657225"/>
              <a:gd name="connsiteX30" fmla="*/ 652788 w 790575"/>
              <a:gd name="connsiteY30" fmla="*/ 539954 h 657225"/>
              <a:gd name="connsiteX31" fmla="*/ 681065 w 790575"/>
              <a:gd name="connsiteY31" fmla="*/ 427177 h 657225"/>
              <a:gd name="connsiteX32" fmla="*/ 787920 w 790575"/>
              <a:gd name="connsiteY32" fmla="*/ 191100 h 657225"/>
              <a:gd name="connsiteX33" fmla="*/ 762323 w 790575"/>
              <a:gd name="connsiteY33" fmla="*/ 66970 h 657225"/>
              <a:gd name="connsiteX34" fmla="*/ 662909 w 790575"/>
              <a:gd name="connsiteY34" fmla="*/ 7144 h 657225"/>
              <a:gd name="connsiteX35" fmla="*/ 580756 w 790575"/>
              <a:gd name="connsiteY35" fmla="*/ 27384 h 657225"/>
              <a:gd name="connsiteX36" fmla="*/ 662312 w 790575"/>
              <a:gd name="connsiteY36" fmla="*/ 26194 h 657225"/>
              <a:gd name="connsiteX37" fmla="*/ 745951 w 790575"/>
              <a:gd name="connsiteY37" fmla="*/ 76800 h 657225"/>
              <a:gd name="connsiteX38" fmla="*/ 768870 w 790575"/>
              <a:gd name="connsiteY38" fmla="*/ 190205 h 657225"/>
              <a:gd name="connsiteX39" fmla="*/ 666480 w 790575"/>
              <a:gd name="connsiteY39" fmla="*/ 414890 h 657225"/>
              <a:gd name="connsiteX40" fmla="*/ 662312 w 790575"/>
              <a:gd name="connsiteY40" fmla="*/ 422700 h 657225"/>
              <a:gd name="connsiteX41" fmla="*/ 634631 w 790575"/>
              <a:gd name="connsiteY41" fmla="*/ 534619 h 657225"/>
              <a:gd name="connsiteX42" fmla="*/ 633738 w 790575"/>
              <a:gd name="connsiteY42" fmla="*/ 539954 h 657225"/>
              <a:gd name="connsiteX43" fmla="*/ 642073 w 790575"/>
              <a:gd name="connsiteY43" fmla="*/ 606629 h 657225"/>
              <a:gd name="connsiteX44" fmla="*/ 551885 w 790575"/>
              <a:gd name="connsiteY44" fmla="*/ 606629 h 657225"/>
              <a:gd name="connsiteX45" fmla="*/ 566470 w 790575"/>
              <a:gd name="connsiteY45" fmla="*/ 519379 h 657225"/>
              <a:gd name="connsiteX46" fmla="*/ 552481 w 790575"/>
              <a:gd name="connsiteY46" fmla="*/ 511093 h 657225"/>
              <a:gd name="connsiteX47" fmla="*/ 375082 w 790575"/>
              <a:gd name="connsiteY47" fmla="*/ 548621 h 657225"/>
              <a:gd name="connsiteX48" fmla="*/ 366451 w 790575"/>
              <a:gd name="connsiteY48" fmla="*/ 553955 h 657225"/>
              <a:gd name="connsiteX49" fmla="*/ 353354 w 790575"/>
              <a:gd name="connsiteY49" fmla="*/ 635775 h 657225"/>
              <a:gd name="connsiteX50" fmla="*/ 261678 w 790575"/>
              <a:gd name="connsiteY50" fmla="*/ 635775 h 657225"/>
              <a:gd name="connsiteX51" fmla="*/ 259594 w 790575"/>
              <a:gd name="connsiteY51" fmla="*/ 546239 h 657225"/>
              <a:gd name="connsiteX52" fmla="*/ 252749 w 790575"/>
              <a:gd name="connsiteY52" fmla="*/ 539382 h 657225"/>
              <a:gd name="connsiteX53" fmla="*/ 60468 w 790575"/>
              <a:gd name="connsiteY53" fmla="*/ 439941 h 657225"/>
              <a:gd name="connsiteX54" fmla="*/ 27428 w 790575"/>
              <a:gd name="connsiteY54" fmla="*/ 292598 h 657225"/>
              <a:gd name="connsiteX55" fmla="*/ 79815 w 790575"/>
              <a:gd name="connsiteY55" fmla="*/ 377743 h 657225"/>
              <a:gd name="connsiteX56" fmla="*/ 202446 w 790575"/>
              <a:gd name="connsiteY56" fmla="*/ 422700 h 657225"/>
              <a:gd name="connsiteX57" fmla="*/ 312576 w 790575"/>
              <a:gd name="connsiteY57" fmla="*/ 378886 h 657225"/>
              <a:gd name="connsiteX58" fmla="*/ 444435 w 790575"/>
              <a:gd name="connsiteY58" fmla="*/ 315830 h 657225"/>
              <a:gd name="connsiteX59" fmla="*/ 656657 w 790575"/>
              <a:gd name="connsiteY59" fmla="*/ 262537 h 657225"/>
              <a:gd name="connsiteX60" fmla="*/ 702197 w 790575"/>
              <a:gd name="connsiteY60" fmla="*/ 211036 h 657225"/>
              <a:gd name="connsiteX61" fmla="*/ 692672 w 790575"/>
              <a:gd name="connsiteY61" fmla="*/ 118472 h 657225"/>
              <a:gd name="connsiteX62" fmla="*/ 681064 w 790575"/>
              <a:gd name="connsiteY62" fmla="*/ 112214 h 657225"/>
              <a:gd name="connsiteX63" fmla="*/ 590580 w 790575"/>
              <a:gd name="connsiteY63" fmla="*/ 118167 h 657225"/>
              <a:gd name="connsiteX64" fmla="*/ 559623 w 790575"/>
              <a:gd name="connsiteY64" fmla="*/ 83344 h 657225"/>
              <a:gd name="connsiteX65" fmla="*/ 590281 w 790575"/>
              <a:gd name="connsiteY65" fmla="*/ 43758 h 657225"/>
              <a:gd name="connsiteX66" fmla="*/ 662312 w 790575"/>
              <a:gd name="connsiteY66" fmla="*/ 26194 h 657225"/>
              <a:gd name="connsiteX67" fmla="*/ 654871 w 790575"/>
              <a:gd name="connsiteY67" fmla="*/ 54769 h 657225"/>
              <a:gd name="connsiteX68" fmla="*/ 645346 w 790575"/>
              <a:gd name="connsiteY68" fmla="*/ 64294 h 657225"/>
              <a:gd name="connsiteX69" fmla="*/ 654871 w 790575"/>
              <a:gd name="connsiteY69" fmla="*/ 73819 h 657225"/>
              <a:gd name="connsiteX70" fmla="*/ 664396 w 790575"/>
              <a:gd name="connsiteY70" fmla="*/ 64294 h 657225"/>
              <a:gd name="connsiteX71" fmla="*/ 654871 w 790575"/>
              <a:gd name="connsiteY71" fmla="*/ 54769 h 657225"/>
              <a:gd name="connsiteX72" fmla="*/ 219114 w 790575"/>
              <a:gd name="connsiteY72" fmla="*/ 549764 h 657225"/>
              <a:gd name="connsiteX73" fmla="*/ 242033 w 790575"/>
              <a:gd name="connsiteY73" fmla="*/ 556050 h 657225"/>
              <a:gd name="connsiteX74" fmla="*/ 246796 w 790575"/>
              <a:gd name="connsiteY74" fmla="*/ 616725 h 657225"/>
              <a:gd name="connsiteX75" fmla="*/ 222091 w 790575"/>
              <a:gd name="connsiteY75" fmla="*/ 615582 h 657225"/>
              <a:gd name="connsiteX76" fmla="*/ 209589 w 790575"/>
              <a:gd name="connsiteY76" fmla="*/ 611391 h 657225"/>
              <a:gd name="connsiteX77" fmla="*/ 219114 w 790575"/>
              <a:gd name="connsiteY77" fmla="*/ 549764 h 657225"/>
              <a:gd name="connsiteX78" fmla="*/ 545039 w 790575"/>
              <a:gd name="connsiteY78" fmla="*/ 560147 h 657225"/>
              <a:gd name="connsiteX79" fmla="*/ 541765 w 790575"/>
              <a:gd name="connsiteY79" fmla="*/ 578339 h 657225"/>
              <a:gd name="connsiteX80" fmla="*/ 534026 w 790575"/>
              <a:gd name="connsiteY80" fmla="*/ 576815 h 657225"/>
              <a:gd name="connsiteX81" fmla="*/ 545039 w 790575"/>
              <a:gd name="connsiteY81" fmla="*/ 560147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790575" h="657225">
                <a:moveTo>
                  <a:pt x="580756" y="27384"/>
                </a:moveTo>
                <a:cubicBezTo>
                  <a:pt x="557873" y="40262"/>
                  <a:pt x="540574" y="59531"/>
                  <a:pt x="540574" y="83344"/>
                </a:cubicBezTo>
                <a:cubicBezTo>
                  <a:pt x="541766" y="112471"/>
                  <a:pt x="561134" y="130226"/>
                  <a:pt x="585817" y="136627"/>
                </a:cubicBezTo>
                <a:cubicBezTo>
                  <a:pt x="609873" y="142637"/>
                  <a:pt x="641260" y="139894"/>
                  <a:pt x="676005" y="132159"/>
                </a:cubicBezTo>
                <a:cubicBezTo>
                  <a:pt x="685334" y="165154"/>
                  <a:pt x="688052" y="189709"/>
                  <a:pt x="683744" y="206273"/>
                </a:cubicBezTo>
                <a:cubicBezTo>
                  <a:pt x="679046" y="224342"/>
                  <a:pt x="668007" y="235544"/>
                  <a:pt x="648323" y="245269"/>
                </a:cubicBezTo>
                <a:cubicBezTo>
                  <a:pt x="608955" y="264729"/>
                  <a:pt x="536090" y="273025"/>
                  <a:pt x="439671" y="297361"/>
                </a:cubicBezTo>
                <a:cubicBezTo>
                  <a:pt x="390465" y="314020"/>
                  <a:pt x="343457" y="339928"/>
                  <a:pt x="303349" y="362502"/>
                </a:cubicBezTo>
                <a:cubicBezTo>
                  <a:pt x="262739" y="385458"/>
                  <a:pt x="226905" y="403650"/>
                  <a:pt x="202446" y="403650"/>
                </a:cubicBezTo>
                <a:cubicBezTo>
                  <a:pt x="156481" y="403650"/>
                  <a:pt x="121083" y="389934"/>
                  <a:pt x="92912" y="363741"/>
                </a:cubicBezTo>
                <a:cubicBezTo>
                  <a:pt x="64740" y="337547"/>
                  <a:pt x="43873" y="298237"/>
                  <a:pt x="29810" y="246164"/>
                </a:cubicBezTo>
                <a:cubicBezTo>
                  <a:pt x="28752" y="241811"/>
                  <a:pt x="24269" y="238563"/>
                  <a:pt x="19800" y="238916"/>
                </a:cubicBezTo>
                <a:cubicBezTo>
                  <a:pt x="15332" y="239268"/>
                  <a:pt x="11416" y="243183"/>
                  <a:pt x="11058" y="247650"/>
                </a:cubicBezTo>
                <a:cubicBezTo>
                  <a:pt x="1369" y="335737"/>
                  <a:pt x="8543" y="401364"/>
                  <a:pt x="45288" y="451275"/>
                </a:cubicBezTo>
                <a:cubicBezTo>
                  <a:pt x="75501" y="492233"/>
                  <a:pt x="125204" y="521189"/>
                  <a:pt x="198279" y="543858"/>
                </a:cubicBezTo>
                <a:cubicBezTo>
                  <a:pt x="206445" y="568718"/>
                  <a:pt x="197975" y="594436"/>
                  <a:pt x="189052" y="612248"/>
                </a:cubicBezTo>
                <a:cubicBezTo>
                  <a:pt x="187270" y="615868"/>
                  <a:pt x="188025" y="620439"/>
                  <a:pt x="190838" y="623297"/>
                </a:cubicBezTo>
                <a:cubicBezTo>
                  <a:pt x="198547" y="631012"/>
                  <a:pt x="209043" y="633012"/>
                  <a:pt x="219709" y="634346"/>
                </a:cubicBezTo>
                <a:cubicBezTo>
                  <a:pt x="227607" y="635299"/>
                  <a:pt x="235593" y="635393"/>
                  <a:pt x="243224" y="635489"/>
                </a:cubicBezTo>
                <a:cubicBezTo>
                  <a:pt x="239128" y="645490"/>
                  <a:pt x="244581" y="650824"/>
                  <a:pt x="250368" y="654825"/>
                </a:cubicBezTo>
                <a:lnTo>
                  <a:pt x="365260" y="654825"/>
                </a:lnTo>
                <a:cubicBezTo>
                  <a:pt x="371315" y="654920"/>
                  <a:pt x="376379" y="648062"/>
                  <a:pt x="374487" y="642347"/>
                </a:cubicBezTo>
                <a:cubicBezTo>
                  <a:pt x="365837" y="616154"/>
                  <a:pt x="366153" y="600342"/>
                  <a:pt x="381631" y="567290"/>
                </a:cubicBezTo>
                <a:cubicBezTo>
                  <a:pt x="435595" y="566909"/>
                  <a:pt x="483509" y="560718"/>
                  <a:pt x="533432" y="539954"/>
                </a:cubicBezTo>
                <a:cubicBezTo>
                  <a:pt x="529812" y="553383"/>
                  <a:pt x="518117" y="563956"/>
                  <a:pt x="512894" y="574148"/>
                </a:cubicBezTo>
                <a:cubicBezTo>
                  <a:pt x="510967" y="587959"/>
                  <a:pt x="525038" y="593007"/>
                  <a:pt x="535515" y="597389"/>
                </a:cubicBezTo>
                <a:cubicBezTo>
                  <a:pt x="533686" y="602056"/>
                  <a:pt x="531750" y="606914"/>
                  <a:pt x="529264" y="611962"/>
                </a:cubicBezTo>
                <a:cubicBezTo>
                  <a:pt x="526445" y="617772"/>
                  <a:pt x="531449" y="625679"/>
                  <a:pt x="537896" y="625679"/>
                </a:cubicBezTo>
                <a:lnTo>
                  <a:pt x="652788" y="625679"/>
                </a:lnTo>
                <a:cubicBezTo>
                  <a:pt x="657776" y="625679"/>
                  <a:pt x="662312" y="621106"/>
                  <a:pt x="662313" y="616154"/>
                </a:cubicBezTo>
                <a:cubicBezTo>
                  <a:pt x="662313" y="595389"/>
                  <a:pt x="656007" y="564814"/>
                  <a:pt x="652788" y="539954"/>
                </a:cubicBezTo>
                <a:cubicBezTo>
                  <a:pt x="670388" y="504330"/>
                  <a:pt x="680487" y="480898"/>
                  <a:pt x="681065" y="427177"/>
                </a:cubicBezTo>
                <a:cubicBezTo>
                  <a:pt x="744899" y="379647"/>
                  <a:pt x="784301" y="281274"/>
                  <a:pt x="787920" y="191100"/>
                </a:cubicBezTo>
                <a:cubicBezTo>
                  <a:pt x="789768" y="145066"/>
                  <a:pt x="782346" y="100946"/>
                  <a:pt x="762323" y="66970"/>
                </a:cubicBezTo>
                <a:cubicBezTo>
                  <a:pt x="742300" y="33004"/>
                  <a:pt x="708864" y="9725"/>
                  <a:pt x="662909" y="7144"/>
                </a:cubicBezTo>
                <a:cubicBezTo>
                  <a:pt x="626440" y="7372"/>
                  <a:pt x="603235" y="15087"/>
                  <a:pt x="580756" y="27384"/>
                </a:cubicBezTo>
                <a:close/>
                <a:moveTo>
                  <a:pt x="662312" y="26194"/>
                </a:moveTo>
                <a:cubicBezTo>
                  <a:pt x="702202" y="28613"/>
                  <a:pt x="728653" y="47454"/>
                  <a:pt x="745951" y="76800"/>
                </a:cubicBezTo>
                <a:cubicBezTo>
                  <a:pt x="763342" y="106299"/>
                  <a:pt x="770615" y="146771"/>
                  <a:pt x="768870" y="190205"/>
                </a:cubicBezTo>
                <a:cubicBezTo>
                  <a:pt x="765383" y="277063"/>
                  <a:pt x="724766" y="374218"/>
                  <a:pt x="666480" y="414890"/>
                </a:cubicBezTo>
                <a:cubicBezTo>
                  <a:pt x="663962" y="416604"/>
                  <a:pt x="662356" y="419652"/>
                  <a:pt x="662312" y="422700"/>
                </a:cubicBezTo>
                <a:cubicBezTo>
                  <a:pt x="662312" y="479660"/>
                  <a:pt x="653787" y="495948"/>
                  <a:pt x="634631" y="534619"/>
                </a:cubicBezTo>
                <a:cubicBezTo>
                  <a:pt x="633825" y="536238"/>
                  <a:pt x="633512" y="538143"/>
                  <a:pt x="633738" y="539954"/>
                </a:cubicBezTo>
                <a:cubicBezTo>
                  <a:pt x="636595" y="563003"/>
                  <a:pt x="640833" y="588436"/>
                  <a:pt x="642073" y="606629"/>
                </a:cubicBezTo>
                <a:lnTo>
                  <a:pt x="551885" y="606629"/>
                </a:lnTo>
                <a:cubicBezTo>
                  <a:pt x="565536" y="572910"/>
                  <a:pt x="566470" y="544906"/>
                  <a:pt x="566470" y="519379"/>
                </a:cubicBezTo>
                <a:cubicBezTo>
                  <a:pt x="566413" y="512902"/>
                  <a:pt x="558231" y="508045"/>
                  <a:pt x="552481" y="511093"/>
                </a:cubicBezTo>
                <a:cubicBezTo>
                  <a:pt x="493099" y="542144"/>
                  <a:pt x="440651" y="548621"/>
                  <a:pt x="375082" y="548621"/>
                </a:cubicBezTo>
                <a:cubicBezTo>
                  <a:pt x="371510" y="548621"/>
                  <a:pt x="368014" y="550717"/>
                  <a:pt x="366451" y="553955"/>
                </a:cubicBezTo>
                <a:cubicBezTo>
                  <a:pt x="349528" y="588150"/>
                  <a:pt x="347461" y="610914"/>
                  <a:pt x="353354" y="635775"/>
                </a:cubicBezTo>
                <a:lnTo>
                  <a:pt x="261678" y="635775"/>
                </a:lnTo>
                <a:cubicBezTo>
                  <a:pt x="268169" y="608819"/>
                  <a:pt x="268145" y="580720"/>
                  <a:pt x="259594" y="546239"/>
                </a:cubicBezTo>
                <a:cubicBezTo>
                  <a:pt x="258750" y="542906"/>
                  <a:pt x="256026" y="540239"/>
                  <a:pt x="252749" y="539382"/>
                </a:cubicBezTo>
                <a:cubicBezTo>
                  <a:pt x="153138" y="515378"/>
                  <a:pt x="93162" y="484327"/>
                  <a:pt x="60468" y="439941"/>
                </a:cubicBezTo>
                <a:cubicBezTo>
                  <a:pt x="33628" y="403460"/>
                  <a:pt x="24814" y="355835"/>
                  <a:pt x="27428" y="292598"/>
                </a:cubicBezTo>
                <a:cubicBezTo>
                  <a:pt x="41099" y="326593"/>
                  <a:pt x="57161" y="356692"/>
                  <a:pt x="79815" y="377743"/>
                </a:cubicBezTo>
                <a:cubicBezTo>
                  <a:pt x="111504" y="407175"/>
                  <a:pt x="152633" y="422700"/>
                  <a:pt x="202446" y="422700"/>
                </a:cubicBezTo>
                <a:cubicBezTo>
                  <a:pt x="235454" y="422700"/>
                  <a:pt x="271775" y="401936"/>
                  <a:pt x="312576" y="378886"/>
                </a:cubicBezTo>
                <a:cubicBezTo>
                  <a:pt x="353300" y="355930"/>
                  <a:pt x="398127" y="329927"/>
                  <a:pt x="444435" y="315830"/>
                </a:cubicBezTo>
                <a:cubicBezTo>
                  <a:pt x="514809" y="293265"/>
                  <a:pt x="595182" y="291532"/>
                  <a:pt x="656657" y="262537"/>
                </a:cubicBezTo>
                <a:cubicBezTo>
                  <a:pt x="679373" y="251307"/>
                  <a:pt x="696046" y="234686"/>
                  <a:pt x="702197" y="211036"/>
                </a:cubicBezTo>
                <a:cubicBezTo>
                  <a:pt x="708349" y="187395"/>
                  <a:pt x="704901" y="157982"/>
                  <a:pt x="692672" y="118472"/>
                </a:cubicBezTo>
                <a:cubicBezTo>
                  <a:pt x="691181" y="113852"/>
                  <a:pt x="685742" y="110919"/>
                  <a:pt x="681064" y="112214"/>
                </a:cubicBezTo>
                <a:cubicBezTo>
                  <a:pt x="643871" y="121520"/>
                  <a:pt x="611782" y="123473"/>
                  <a:pt x="590580" y="118167"/>
                </a:cubicBezTo>
                <a:cubicBezTo>
                  <a:pt x="571963" y="113329"/>
                  <a:pt x="559804" y="100203"/>
                  <a:pt x="559623" y="83344"/>
                </a:cubicBezTo>
                <a:cubicBezTo>
                  <a:pt x="559623" y="69056"/>
                  <a:pt x="570827" y="54702"/>
                  <a:pt x="590281" y="43758"/>
                </a:cubicBezTo>
                <a:cubicBezTo>
                  <a:pt x="610126" y="31842"/>
                  <a:pt x="635109" y="25861"/>
                  <a:pt x="662312" y="26194"/>
                </a:cubicBezTo>
                <a:close/>
                <a:moveTo>
                  <a:pt x="654871" y="54769"/>
                </a:moveTo>
                <a:cubicBezTo>
                  <a:pt x="649611" y="54769"/>
                  <a:pt x="645346" y="59036"/>
                  <a:pt x="645346" y="64294"/>
                </a:cubicBezTo>
                <a:cubicBezTo>
                  <a:pt x="645346" y="69561"/>
                  <a:pt x="649611" y="73819"/>
                  <a:pt x="654871" y="73819"/>
                </a:cubicBezTo>
                <a:cubicBezTo>
                  <a:pt x="660132" y="73819"/>
                  <a:pt x="664396" y="69561"/>
                  <a:pt x="664396" y="64294"/>
                </a:cubicBezTo>
                <a:cubicBezTo>
                  <a:pt x="664396" y="59036"/>
                  <a:pt x="660132" y="54769"/>
                  <a:pt x="654871" y="54769"/>
                </a:cubicBezTo>
                <a:close/>
                <a:moveTo>
                  <a:pt x="219114" y="549764"/>
                </a:moveTo>
                <a:cubicBezTo>
                  <a:pt x="226626" y="551860"/>
                  <a:pt x="234067" y="554051"/>
                  <a:pt x="242033" y="556050"/>
                </a:cubicBezTo>
                <a:cubicBezTo>
                  <a:pt x="247323" y="579292"/>
                  <a:pt x="248824" y="598627"/>
                  <a:pt x="246796" y="616725"/>
                </a:cubicBezTo>
                <a:cubicBezTo>
                  <a:pt x="238461" y="616725"/>
                  <a:pt x="229722" y="616439"/>
                  <a:pt x="222091" y="615582"/>
                </a:cubicBezTo>
                <a:cubicBezTo>
                  <a:pt x="215678" y="614820"/>
                  <a:pt x="212767" y="612914"/>
                  <a:pt x="209589" y="611391"/>
                </a:cubicBezTo>
                <a:cubicBezTo>
                  <a:pt x="216908" y="594532"/>
                  <a:pt x="223095" y="573005"/>
                  <a:pt x="219114" y="549764"/>
                </a:cubicBezTo>
                <a:close/>
                <a:moveTo>
                  <a:pt x="545039" y="560147"/>
                </a:moveTo>
                <a:cubicBezTo>
                  <a:pt x="544303" y="566052"/>
                  <a:pt x="543321" y="572148"/>
                  <a:pt x="541765" y="578339"/>
                </a:cubicBezTo>
                <a:cubicBezTo>
                  <a:pt x="538881" y="579197"/>
                  <a:pt x="536380" y="577386"/>
                  <a:pt x="534026" y="576815"/>
                </a:cubicBezTo>
                <a:cubicBezTo>
                  <a:pt x="538067" y="571005"/>
                  <a:pt x="541884" y="565099"/>
                  <a:pt x="545039" y="56014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cxnSp>
        <p:nvCxnSpPr>
          <p:cNvPr id="14" name="Straight Connector 13" descr="vertical line">
            <a:extLst>
              <a:ext uri="{FF2B5EF4-FFF2-40B4-BE49-F238E27FC236}">
                <a16:creationId xmlns:a16="http://schemas.microsoft.com/office/drawing/2014/main" id="{61DCE69A-183E-4D92-928A-CEE76B9E5241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Placeholder 7" descr="girl with pigtails raising her hand with chalkboard in background">
            <a:extLst>
              <a:ext uri="{FF2B5EF4-FFF2-40B4-BE49-F238E27FC236}">
                <a16:creationId xmlns:a16="http://schemas.microsoft.com/office/drawing/2014/main" id="{A8A29F18-9B4E-4798-8043-A88568C47F1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801097" y="1"/>
            <a:ext cx="4389475" cy="6677644"/>
          </a:xfrm>
        </p:spPr>
      </p:pic>
    </p:spTree>
    <p:extLst>
      <p:ext uri="{BB962C8B-B14F-4D97-AF65-F5344CB8AC3E}">
        <p14:creationId xmlns:p14="http://schemas.microsoft.com/office/powerpoint/2010/main" val="268675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Data set: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A36BD-3D0C-42D5-A5D3-CE11F48418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363" y="1080000"/>
            <a:ext cx="6485445" cy="360362"/>
          </a:xfrm>
        </p:spPr>
        <p:txBody>
          <a:bodyPr/>
          <a:lstStyle/>
          <a:p>
            <a:r>
              <a:rPr lang="en-ZA" noProof="1"/>
              <a:t>Data Consist of ‘</a:t>
            </a:r>
            <a:r>
              <a:rPr lang="en-US" dirty="0"/>
              <a:t>404 290</a:t>
            </a:r>
            <a:r>
              <a:rPr lang="en-ZA" noProof="1"/>
              <a:t>’ pair of questions: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0417" y="3251200"/>
            <a:ext cx="6992936" cy="132080"/>
          </a:xfrm>
        </p:spPr>
        <p:txBody>
          <a:bodyPr/>
          <a:lstStyle/>
          <a:p>
            <a:pPr marL="0" indent="0">
              <a:buNone/>
            </a:pPr>
            <a:r>
              <a:rPr lang="en-ZA" dirty="0"/>
              <a:t>The challenge consists of predicting the duplicate questions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399776" y="6671904"/>
            <a:ext cx="1804224" cy="186096"/>
          </a:xfrm>
        </p:spPr>
        <p:txBody>
          <a:bodyPr/>
          <a:lstStyle/>
          <a:p>
            <a:fld id="{058DB212-BFA2-403F-85EF-DFD3FF6D973A}" type="slidenum">
              <a:rPr lang="en-ZA" smtClean="0"/>
              <a:pPr/>
              <a:t>5</a:t>
            </a:fld>
            <a:endParaRPr lang="en-Z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B49D30-90D4-4BEB-A23F-7736FB5D417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0417" y="1505713"/>
            <a:ext cx="11765279" cy="16179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2D8F80-6D36-4B71-AF7F-D5A80EC06FA9}"/>
              </a:ext>
            </a:extLst>
          </p:cNvPr>
          <p:cNvSpPr/>
          <p:nvPr/>
        </p:nvSpPr>
        <p:spPr>
          <a:xfrm>
            <a:off x="360000" y="766230"/>
            <a:ext cx="6217920" cy="16644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1971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Questions &amp; Hypothesis: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323767"/>
            <a:ext cx="10716432" cy="702576"/>
          </a:xfrm>
        </p:spPr>
        <p:txBody>
          <a:bodyPr/>
          <a:lstStyle/>
          <a:p>
            <a:pPr marL="606425" lvl="1" indent="-342900">
              <a:buFont typeface="+mj-lt"/>
              <a:buAutoNum type="arabicPeriod"/>
            </a:pPr>
            <a:r>
              <a:rPr lang="en-ZA" noProof="1"/>
              <a:t>How to drive a data science project given the data we have which conist of pair of questions</a:t>
            </a:r>
          </a:p>
          <a:p>
            <a:pPr marL="606425" lvl="1" indent="-342900">
              <a:buFont typeface="+mj-lt"/>
              <a:buAutoNum type="arabicPeriod"/>
            </a:pPr>
            <a:r>
              <a:rPr lang="en-ZA" noProof="1"/>
              <a:t>What kind of meaningful information we can extract from the two pair of question that can help in our prediction </a:t>
            </a:r>
          </a:p>
          <a:p>
            <a:pPr marL="263525" lvl="1" indent="0">
              <a:buNone/>
            </a:pPr>
            <a:endParaRPr lang="en-ZA" dirty="0"/>
          </a:p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C559F-2C9F-451C-9BDE-E0057AD5D50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399776" y="6671904"/>
            <a:ext cx="1804224" cy="186096"/>
          </a:xfrm>
        </p:spPr>
        <p:txBody>
          <a:bodyPr/>
          <a:lstStyle/>
          <a:p>
            <a:fld id="{058DB212-BFA2-403F-85EF-DFD3FF6D973A}" type="slidenum">
              <a:rPr lang="en-ZA" smtClean="0"/>
              <a:pPr/>
              <a:t>6</a:t>
            </a:fld>
            <a:endParaRPr lang="en-Z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333CDB-1B87-481F-8492-3ADF7339B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067" y="2532024"/>
            <a:ext cx="2303717" cy="10829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647CBD-7BB3-4DC5-A6C8-AA65ECFB0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81" y="2532024"/>
            <a:ext cx="3704463" cy="1165872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02D03A2A-18D6-4E38-90FB-8B1DF1FC107E}"/>
              </a:ext>
            </a:extLst>
          </p:cNvPr>
          <p:cNvSpPr/>
          <p:nvPr/>
        </p:nvSpPr>
        <p:spPr>
          <a:xfrm>
            <a:off x="4773168" y="2858255"/>
            <a:ext cx="1658112" cy="32308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918BF9-C6FB-4519-8AE5-94C1A261DAAE}"/>
              </a:ext>
            </a:extLst>
          </p:cNvPr>
          <p:cNvSpPr/>
          <p:nvPr/>
        </p:nvSpPr>
        <p:spPr>
          <a:xfrm>
            <a:off x="360000" y="733555"/>
            <a:ext cx="6217920" cy="16644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2574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CC37A-13B0-4FF8-BAD3-FD996D9573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393680" y="6678000"/>
            <a:ext cx="1798320" cy="1800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8DB212-BFA2-403F-85EF-DFD3FF6D973A}" type="slidenum">
              <a:rPr kumimoji="0" lang="en-ZA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ZA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43295D-8020-4B8F-8D69-F8B4A11BC4AE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56032" y="103369"/>
            <a:ext cx="2047875" cy="566738"/>
          </a:xfrm>
        </p:spPr>
        <p:txBody>
          <a:bodyPr/>
          <a:lstStyle/>
          <a:p>
            <a:r>
              <a:rPr lang="en-US" dirty="0"/>
              <a:t>Agenda: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D8FD5B4-EB8A-42AB-9D2E-3C518D58CA8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2500" y="1080834"/>
            <a:ext cx="6845808" cy="49542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Quora challenge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How to proceed?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exploration on original data set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cleaning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Features engineering and features extraction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Words statistics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Grammatical entities statistics 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Grammatical entities and Words sequences 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Cosine distances and similarity matrix 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Similarity distances using: DTM, TFIDF and LSA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Apply Machine learning models to calculated Features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Learning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Auto-encoders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Classifiers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Demo Shiny application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C3C810-7750-400E-BD1F-8314A5CB4CE1}"/>
              </a:ext>
            </a:extLst>
          </p:cNvPr>
          <p:cNvSpPr/>
          <p:nvPr/>
        </p:nvSpPr>
        <p:spPr>
          <a:xfrm>
            <a:off x="274320" y="651819"/>
            <a:ext cx="11661648" cy="256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3824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8D002-7B9D-4732-8379-4110403BA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How to proceed?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E7F035-A127-4A31-A6C5-5F7E15A251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6100" y="2249397"/>
            <a:ext cx="4414795" cy="360000"/>
          </a:xfrm>
        </p:spPr>
        <p:txBody>
          <a:bodyPr/>
          <a:lstStyle/>
          <a:p>
            <a:r>
              <a:rPr lang="en-ZA" dirty="0"/>
              <a:t>Feature engineering and machine learning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90C477-BA22-4245-8755-3AD8FB4AB2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6100" y="2609397"/>
            <a:ext cx="4414799" cy="2109400"/>
          </a:xfrm>
        </p:spPr>
        <p:txBody>
          <a:bodyPr/>
          <a:lstStyle/>
          <a:p>
            <a:r>
              <a:rPr lang="en-ZA" noProof="1"/>
              <a:t>Transform the pair of questions to matrixes </a:t>
            </a:r>
          </a:p>
          <a:p>
            <a:r>
              <a:rPr lang="en-ZA" noProof="1"/>
              <a:t>Calculate features </a:t>
            </a:r>
          </a:p>
          <a:p>
            <a:r>
              <a:rPr lang="en-ZA" noProof="1"/>
              <a:t>Use machine learning to predict</a:t>
            </a:r>
          </a:p>
        </p:txBody>
      </p:sp>
      <p:cxnSp>
        <p:nvCxnSpPr>
          <p:cNvPr id="9" name="Straight Connector 8" descr="vertical line">
            <a:extLst>
              <a:ext uri="{FF2B5EF4-FFF2-40B4-BE49-F238E27FC236}">
                <a16:creationId xmlns:a16="http://schemas.microsoft.com/office/drawing/2014/main" id="{6630A4D5-EDA4-4984-9340-20504F53AE7B}"/>
              </a:ext>
            </a:extLst>
          </p:cNvPr>
          <p:cNvCxnSpPr>
            <a:cxnSpLocks/>
          </p:cNvCxnSpPr>
          <p:nvPr/>
        </p:nvCxnSpPr>
        <p:spPr>
          <a:xfrm>
            <a:off x="6096000" y="2011703"/>
            <a:ext cx="0" cy="3075394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B8B96D-B444-41DE-B8C1-07A2D08554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99300" y="2249397"/>
            <a:ext cx="4414795" cy="360000"/>
          </a:xfrm>
        </p:spPr>
        <p:txBody>
          <a:bodyPr/>
          <a:lstStyle/>
          <a:p>
            <a:r>
              <a:rPr lang="en-ZA" dirty="0"/>
              <a:t>Deep learning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99300" y="2609397"/>
            <a:ext cx="4414799" cy="2109400"/>
          </a:xfrm>
        </p:spPr>
        <p:txBody>
          <a:bodyPr/>
          <a:lstStyle/>
          <a:p>
            <a:r>
              <a:rPr lang="en-ZA" noProof="1"/>
              <a:t>Transform the pair of questions to matrixes</a:t>
            </a:r>
          </a:p>
          <a:p>
            <a:r>
              <a:rPr lang="en-ZA" noProof="1"/>
              <a:t>Use deep learning to predict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E1E3352-862D-46A0-BEB3-A5135B8C1C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399776" y="6678000"/>
            <a:ext cx="1792224" cy="180000"/>
          </a:xfrm>
        </p:spPr>
        <p:txBody>
          <a:bodyPr/>
          <a:lstStyle/>
          <a:p>
            <a:fld id="{058DB212-BFA2-403F-85EF-DFD3FF6D973A}" type="slidenum">
              <a:rPr lang="en-ZA" smtClean="0"/>
              <a:pPr/>
              <a:t>8</a:t>
            </a:fld>
            <a:endParaRPr lang="en-Z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519895-6EDF-4D8E-BD42-34C021700702}"/>
              </a:ext>
            </a:extLst>
          </p:cNvPr>
          <p:cNvSpPr/>
          <p:nvPr/>
        </p:nvSpPr>
        <p:spPr>
          <a:xfrm>
            <a:off x="360000" y="907337"/>
            <a:ext cx="6217920" cy="16644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8038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CC37A-13B0-4FF8-BAD3-FD996D9573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393680" y="6678000"/>
            <a:ext cx="1798320" cy="1800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8DB212-BFA2-403F-85EF-DFD3FF6D973A}" type="slidenum">
              <a:rPr kumimoji="0" lang="en-ZA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ZA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43295D-8020-4B8F-8D69-F8B4A11BC4AE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56032" y="103369"/>
            <a:ext cx="2047875" cy="566738"/>
          </a:xfrm>
        </p:spPr>
        <p:txBody>
          <a:bodyPr/>
          <a:lstStyle/>
          <a:p>
            <a:r>
              <a:rPr lang="en-US" dirty="0"/>
              <a:t>Agenda: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D8FD5B4-EB8A-42AB-9D2E-3C518D58CA8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2500" y="1080834"/>
            <a:ext cx="6845808" cy="49542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Quora challenge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to proceed?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Data exploration on original data set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cleaning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Features engineering and features extraction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Words statistics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Grammatical entities statistics 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Grammatical entities and Words sequences 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Cosine distances and similarity matrix 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Similarity distances using: DTM, TFIDF and LSA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Apply Machine learning models to calculated Features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Learning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Auto-encoders</a:t>
            </a:r>
          </a:p>
          <a:p>
            <a:pPr marL="558800" lvl="1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Classifiers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Demo Shiny application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C3C810-7750-400E-BD1F-8314A5CB4CE1}"/>
              </a:ext>
            </a:extLst>
          </p:cNvPr>
          <p:cNvSpPr/>
          <p:nvPr/>
        </p:nvSpPr>
        <p:spPr>
          <a:xfrm>
            <a:off x="274320" y="651819"/>
            <a:ext cx="11661648" cy="256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1853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5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0F0"/>
      </a:accent1>
      <a:accent2>
        <a:srgbClr val="0B6CD9"/>
      </a:accent2>
      <a:accent3>
        <a:srgbClr val="0C3DF8"/>
      </a:accent3>
      <a:accent4>
        <a:srgbClr val="F2194A"/>
      </a:accent4>
      <a:accent5>
        <a:srgbClr val="0CF8B6"/>
      </a:accent5>
      <a:accent6>
        <a:srgbClr val="BDB313"/>
      </a:accent6>
      <a:hlink>
        <a:srgbClr val="00B0F0"/>
      </a:hlink>
      <a:folHlink>
        <a:srgbClr val="00B0F0"/>
      </a:folHlink>
    </a:clrScheme>
    <a:fontScheme name="Custom 162">
      <a:majorFont>
        <a:latin typeface="Tw Cen MT"/>
        <a:ea typeface=""/>
        <a:cs typeface=""/>
      </a:majorFont>
      <a:minorFont>
        <a:latin typeface="Lucida Sans Typewri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BPL_Science Fair_SB - v7" id="{5C21205C-519C-4A9F-B53E-B01BF1365972}" vid="{0D2DFD3F-4D9A-4CAC-9654-5EA9CB3B9F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3D4DFDF-91A1-4C00-9887-052702EB05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3A11956-AEAD-4A48-933E-56D654569E2F}">
  <ds:schemaRefs>
    <ds:schemaRef ds:uri="http://purl.org/dc/terms/"/>
    <ds:schemaRef ds:uri="6dc4bcd6-49db-4c07-9060-8acfc67cef9f"/>
    <ds:schemaRef ds:uri="http://schemas.microsoft.com/office/2006/documentManagement/types"/>
    <ds:schemaRef ds:uri="fb0879af-3eba-417a-a55a-ffe6dcd6ca77"/>
    <ds:schemaRef ds:uri="http://purl.org/dc/elements/1.1/"/>
    <ds:schemaRef ds:uri="http://schemas.microsoft.com/office/2006/metadata/properties"/>
    <ds:schemaRef ds:uri="http://schemas.microsoft.com/sharepoint/v3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B7723E8-CA11-4015-BC53-032B2FE2BB6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Science fair presentation</Template>
  <TotalTime>0</TotalTime>
  <Words>3366</Words>
  <Application>Microsoft Office PowerPoint</Application>
  <PresentationFormat>Widescreen</PresentationFormat>
  <Paragraphs>642</Paragraphs>
  <Slides>44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MS Gothic</vt:lpstr>
      <vt:lpstr>Arial</vt:lpstr>
      <vt:lpstr>Calibri</vt:lpstr>
      <vt:lpstr>Calibri Light</vt:lpstr>
      <vt:lpstr>Cambria Math</vt:lpstr>
      <vt:lpstr>Lucida Sans Typewriter</vt:lpstr>
      <vt:lpstr>Times New Roman</vt:lpstr>
      <vt:lpstr>Tw Cen MT</vt:lpstr>
      <vt:lpstr>Office Theme</vt:lpstr>
      <vt:lpstr>Visio</vt:lpstr>
      <vt:lpstr>Microsoft Visio Drawing</vt:lpstr>
      <vt:lpstr>Questions Similarities (Quora Challenge)</vt:lpstr>
      <vt:lpstr>Agenda:</vt:lpstr>
      <vt:lpstr>Agenda:</vt:lpstr>
      <vt:lpstr>Quora Challenge: Question Similarities </vt:lpstr>
      <vt:lpstr>Data set:</vt:lpstr>
      <vt:lpstr>Questions &amp; Hypothesis:</vt:lpstr>
      <vt:lpstr>Agenda:</vt:lpstr>
      <vt:lpstr>How to proceed?</vt:lpstr>
      <vt:lpstr>Agenda:</vt:lpstr>
      <vt:lpstr>Data exploration on original data set:</vt:lpstr>
      <vt:lpstr>Agenda:</vt:lpstr>
      <vt:lpstr>Data Cleaning</vt:lpstr>
      <vt:lpstr>Agenda:</vt:lpstr>
      <vt:lpstr>Feature engineering:</vt:lpstr>
      <vt:lpstr>Agenda:</vt:lpstr>
      <vt:lpstr>Feature of words Statistics:</vt:lpstr>
      <vt:lpstr>Agenda:</vt:lpstr>
      <vt:lpstr>Features of Sequences:</vt:lpstr>
      <vt:lpstr>Agenda:</vt:lpstr>
      <vt:lpstr>Features based on Word Vectors </vt:lpstr>
      <vt:lpstr>Matrix of sentence:</vt:lpstr>
      <vt:lpstr>Cosine Distance between words of questions:</vt:lpstr>
      <vt:lpstr>Similarity Matrix:</vt:lpstr>
      <vt:lpstr>Calculate features from similarity matrixes:</vt:lpstr>
      <vt:lpstr>Agenda:</vt:lpstr>
      <vt:lpstr>Similarity distances using: DTM, TFIDF and LSA: </vt:lpstr>
      <vt:lpstr>Distances</vt:lpstr>
      <vt:lpstr>Features calculation pipelines:</vt:lpstr>
      <vt:lpstr>Agenda:</vt:lpstr>
      <vt:lpstr>Merge calculated features</vt:lpstr>
      <vt:lpstr>Visualization of features</vt:lpstr>
      <vt:lpstr>Remove redundancies: </vt:lpstr>
      <vt:lpstr>Machine Learning</vt:lpstr>
      <vt:lpstr>Cross validation K-fold = 5 (ROC Curves)</vt:lpstr>
      <vt:lpstr>Agenda:</vt:lpstr>
      <vt:lpstr>Deep Learning</vt:lpstr>
      <vt:lpstr>Auto-encoders:</vt:lpstr>
      <vt:lpstr>PowerPoint Presentation</vt:lpstr>
      <vt:lpstr>PowerPoint Presentation</vt:lpstr>
      <vt:lpstr>Deep Learning Classifier Models:</vt:lpstr>
      <vt:lpstr>Accuracy and Loss curves of Classifier Models</vt:lpstr>
      <vt:lpstr>Compare the models with ROC Curves</vt:lpstr>
      <vt:lpstr>Shiny Dashboard application: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2018-10-15T13:29:01Z</dcterms:created>
  <dcterms:modified xsi:type="dcterms:W3CDTF">2018-11-06T13:16:42Z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